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69"/>
  </p:notesMasterIdLst>
  <p:handoutMasterIdLst>
    <p:handoutMasterId r:id="rId70"/>
  </p:handoutMasterIdLst>
  <p:sldIdLst>
    <p:sldId id="326" r:id="rId2"/>
    <p:sldId id="328" r:id="rId3"/>
    <p:sldId id="262" r:id="rId4"/>
    <p:sldId id="264" r:id="rId5"/>
    <p:sldId id="265" r:id="rId6"/>
    <p:sldId id="266" r:id="rId7"/>
    <p:sldId id="267" r:id="rId8"/>
    <p:sldId id="268" r:id="rId9"/>
    <p:sldId id="269" r:id="rId10"/>
    <p:sldId id="270" r:id="rId11"/>
    <p:sldId id="271" r:id="rId12"/>
    <p:sldId id="272" r:id="rId13"/>
    <p:sldId id="273" r:id="rId14"/>
    <p:sldId id="274" r:id="rId15"/>
    <p:sldId id="275" r:id="rId16"/>
    <p:sldId id="309" r:id="rId17"/>
    <p:sldId id="276" r:id="rId18"/>
    <p:sldId id="277" r:id="rId19"/>
    <p:sldId id="278" r:id="rId20"/>
    <p:sldId id="279" r:id="rId21"/>
    <p:sldId id="280" r:id="rId22"/>
    <p:sldId id="281" r:id="rId23"/>
    <p:sldId id="282" r:id="rId24"/>
    <p:sldId id="283" r:id="rId25"/>
    <p:sldId id="284" r:id="rId26"/>
    <p:sldId id="285" r:id="rId27"/>
    <p:sldId id="310"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313" r:id="rId41"/>
    <p:sldId id="314" r:id="rId42"/>
    <p:sldId id="315" r:id="rId43"/>
    <p:sldId id="316" r:id="rId44"/>
    <p:sldId id="317" r:id="rId45"/>
    <p:sldId id="318" r:id="rId46"/>
    <p:sldId id="319" r:id="rId47"/>
    <p:sldId id="320" r:id="rId48"/>
    <p:sldId id="321" r:id="rId49"/>
    <p:sldId id="298" r:id="rId50"/>
    <p:sldId id="299" r:id="rId51"/>
    <p:sldId id="300" r:id="rId52"/>
    <p:sldId id="301" r:id="rId53"/>
    <p:sldId id="302" r:id="rId54"/>
    <p:sldId id="303" r:id="rId55"/>
    <p:sldId id="304" r:id="rId56"/>
    <p:sldId id="305" r:id="rId57"/>
    <p:sldId id="306" r:id="rId58"/>
    <p:sldId id="311" r:id="rId59"/>
    <p:sldId id="312" r:id="rId60"/>
    <p:sldId id="307" r:id="rId61"/>
    <p:sldId id="308" r:id="rId62"/>
    <p:sldId id="322" r:id="rId63"/>
    <p:sldId id="323" r:id="rId64"/>
    <p:sldId id="324" r:id="rId65"/>
    <p:sldId id="325" r:id="rId66"/>
    <p:sldId id="327" r:id="rId67"/>
    <p:sldId id="263" r:id="rId68"/>
  </p:sldIdLst>
  <p:sldSz cx="9144000" cy="6858000" type="screen4x3"/>
  <p:notesSz cx="6856413" cy="9713913"/>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4" autoAdjust="0"/>
    <p:restoredTop sz="94687" autoAdjust="0"/>
  </p:normalViewPr>
  <p:slideViewPr>
    <p:cSldViewPr snapToGrid="0">
      <p:cViewPr varScale="1">
        <p:scale>
          <a:sx n="139" d="100"/>
          <a:sy n="139" d="100"/>
        </p:scale>
        <p:origin x="-1440" y="-112"/>
      </p:cViewPr>
      <p:guideLst>
        <p:guide orient="horz" pos="789"/>
        <p:guide orient="horz" pos="903"/>
        <p:guide pos="59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notesMaster" Target="notesMasters/notesMaster1.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handoutMaster" Target="handoutMasters/handoutMaster1.xml"/><Relationship Id="rId71" Type="http://schemas.openxmlformats.org/officeDocument/2006/relationships/printerSettings" Target="printerSettings/printerSettings1.bin"/><Relationship Id="rId72" Type="http://schemas.openxmlformats.org/officeDocument/2006/relationships/presProps" Target="pres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viewProps" Target="viewProps.xml"/><Relationship Id="rId74" Type="http://schemas.openxmlformats.org/officeDocument/2006/relationships/theme" Target="theme/theme1.xml"/><Relationship Id="rId75" Type="http://schemas.openxmlformats.org/officeDocument/2006/relationships/tableStyles" Target="tableStyle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85775"/>
          </a:xfrm>
          <a:prstGeom prst="rect">
            <a:avLst/>
          </a:prstGeom>
        </p:spPr>
        <p:txBody>
          <a:bodyPr vert="horz" lIns="91440" tIns="45720" rIns="91440" bIns="45720" rtlCol="0"/>
          <a:lstStyle>
            <a:lvl1pPr algn="l">
              <a:defRPr sz="1200"/>
            </a:lvl1pPr>
          </a:lstStyle>
          <a:p>
            <a:pPr>
              <a:defRPr/>
            </a:pPr>
            <a:endParaRPr lang="fr-CH"/>
          </a:p>
        </p:txBody>
      </p:sp>
      <p:sp>
        <p:nvSpPr>
          <p:cNvPr id="3" name="Espace réservé de la date 2"/>
          <p:cNvSpPr>
            <a:spLocks noGrp="1"/>
          </p:cNvSpPr>
          <p:nvPr>
            <p:ph type="dt" sz="quarter" idx="1"/>
          </p:nvPr>
        </p:nvSpPr>
        <p:spPr>
          <a:xfrm>
            <a:off x="3883025" y="0"/>
            <a:ext cx="2971800" cy="485775"/>
          </a:xfrm>
          <a:prstGeom prst="rect">
            <a:avLst/>
          </a:prstGeom>
        </p:spPr>
        <p:txBody>
          <a:bodyPr vert="horz" lIns="91440" tIns="45720" rIns="91440" bIns="45720" rtlCol="0"/>
          <a:lstStyle>
            <a:lvl1pPr algn="r">
              <a:defRPr sz="1200"/>
            </a:lvl1pPr>
          </a:lstStyle>
          <a:p>
            <a:pPr>
              <a:defRPr/>
            </a:pPr>
            <a:endParaRPr lang="fr-CH"/>
          </a:p>
        </p:txBody>
      </p:sp>
      <p:sp>
        <p:nvSpPr>
          <p:cNvPr id="4" name="Espace réservé du pied de page 3"/>
          <p:cNvSpPr>
            <a:spLocks noGrp="1"/>
          </p:cNvSpPr>
          <p:nvPr>
            <p:ph type="ftr" sz="quarter" idx="2"/>
          </p:nvPr>
        </p:nvSpPr>
        <p:spPr>
          <a:xfrm>
            <a:off x="0" y="9226550"/>
            <a:ext cx="2971800" cy="485775"/>
          </a:xfrm>
          <a:prstGeom prst="rect">
            <a:avLst/>
          </a:prstGeom>
        </p:spPr>
        <p:txBody>
          <a:bodyPr vert="horz" lIns="91440" tIns="45720" rIns="91440" bIns="45720" rtlCol="0" anchor="b"/>
          <a:lstStyle>
            <a:lvl1pPr algn="l">
              <a:defRPr sz="1200"/>
            </a:lvl1pPr>
          </a:lstStyle>
          <a:p>
            <a:pPr>
              <a:defRPr/>
            </a:pPr>
            <a:endParaRPr lang="fr-CH"/>
          </a:p>
        </p:txBody>
      </p:sp>
      <p:sp>
        <p:nvSpPr>
          <p:cNvPr id="5" name="Espace réservé du numéro de diapositive 4"/>
          <p:cNvSpPr>
            <a:spLocks noGrp="1"/>
          </p:cNvSpPr>
          <p:nvPr>
            <p:ph type="sldNum" sz="quarter" idx="3"/>
          </p:nvPr>
        </p:nvSpPr>
        <p:spPr>
          <a:xfrm>
            <a:off x="3883025" y="9226550"/>
            <a:ext cx="2971800" cy="485775"/>
          </a:xfrm>
          <a:prstGeom prst="rect">
            <a:avLst/>
          </a:prstGeom>
        </p:spPr>
        <p:txBody>
          <a:bodyPr vert="horz" lIns="91440" tIns="45720" rIns="91440" bIns="45720" rtlCol="0" anchor="b"/>
          <a:lstStyle>
            <a:lvl1pPr algn="r">
              <a:defRPr sz="1200"/>
            </a:lvl1pPr>
          </a:lstStyle>
          <a:p>
            <a:pPr>
              <a:defRPr/>
            </a:pPr>
            <a:fld id="{756F00E3-9F82-4F3D-B303-D40FBF9BDD95}" type="slidenum">
              <a:rPr lang="fr-CH"/>
              <a:pPr>
                <a:defRPr/>
              </a:pPr>
              <a:t>‹#›</a:t>
            </a:fld>
            <a:endParaRPr lang="fr-CH"/>
          </a:p>
        </p:txBody>
      </p:sp>
    </p:spTree>
    <p:extLst>
      <p:ext uri="{BB962C8B-B14F-4D97-AF65-F5344CB8AC3E}">
        <p14:creationId xmlns:p14="http://schemas.microsoft.com/office/powerpoint/2010/main" val="802056915"/>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85775"/>
          </a:xfrm>
          <a:prstGeom prst="rect">
            <a:avLst/>
          </a:prstGeom>
        </p:spPr>
        <p:txBody>
          <a:bodyPr vert="horz" lIns="91440" tIns="45720" rIns="91440" bIns="45720" rtlCol="0"/>
          <a:lstStyle>
            <a:lvl1pPr algn="l">
              <a:defRPr sz="1200"/>
            </a:lvl1pPr>
          </a:lstStyle>
          <a:p>
            <a:pPr>
              <a:defRPr/>
            </a:pPr>
            <a:endParaRPr lang="fr-CH"/>
          </a:p>
        </p:txBody>
      </p:sp>
      <p:sp>
        <p:nvSpPr>
          <p:cNvPr id="3" name="Espace réservé de la date 2"/>
          <p:cNvSpPr>
            <a:spLocks noGrp="1"/>
          </p:cNvSpPr>
          <p:nvPr>
            <p:ph type="dt" idx="1"/>
          </p:nvPr>
        </p:nvSpPr>
        <p:spPr>
          <a:xfrm>
            <a:off x="3883025" y="0"/>
            <a:ext cx="2971800" cy="485775"/>
          </a:xfrm>
          <a:prstGeom prst="rect">
            <a:avLst/>
          </a:prstGeom>
        </p:spPr>
        <p:txBody>
          <a:bodyPr vert="horz" lIns="91440" tIns="45720" rIns="91440" bIns="45720" rtlCol="0"/>
          <a:lstStyle>
            <a:lvl1pPr algn="r">
              <a:defRPr sz="1200"/>
            </a:lvl1pPr>
          </a:lstStyle>
          <a:p>
            <a:pPr>
              <a:defRPr/>
            </a:pPr>
            <a:endParaRPr lang="fr-CH"/>
          </a:p>
        </p:txBody>
      </p:sp>
      <p:sp>
        <p:nvSpPr>
          <p:cNvPr id="4" name="Espace réservé de l'image des diapositives 3"/>
          <p:cNvSpPr>
            <a:spLocks noGrp="1" noRot="1" noChangeAspect="1"/>
          </p:cNvSpPr>
          <p:nvPr>
            <p:ph type="sldImg" idx="2"/>
          </p:nvPr>
        </p:nvSpPr>
        <p:spPr>
          <a:xfrm>
            <a:off x="1000125" y="728663"/>
            <a:ext cx="4856163" cy="3643312"/>
          </a:xfrm>
          <a:prstGeom prst="rect">
            <a:avLst/>
          </a:prstGeom>
          <a:noFill/>
          <a:ln w="12700">
            <a:solidFill>
              <a:prstClr val="black"/>
            </a:solidFill>
          </a:ln>
        </p:spPr>
        <p:txBody>
          <a:bodyPr vert="horz" lIns="91440" tIns="45720" rIns="91440" bIns="45720" rtlCol="0" anchor="ctr"/>
          <a:lstStyle/>
          <a:p>
            <a:pPr lvl="0"/>
            <a:endParaRPr lang="fr-CH" noProof="0" smtClean="0"/>
          </a:p>
        </p:txBody>
      </p:sp>
      <p:sp>
        <p:nvSpPr>
          <p:cNvPr id="5" name="Espace réservé des commentaires 4"/>
          <p:cNvSpPr>
            <a:spLocks noGrp="1"/>
          </p:cNvSpPr>
          <p:nvPr>
            <p:ph type="body" sz="quarter" idx="3"/>
          </p:nvPr>
        </p:nvSpPr>
        <p:spPr>
          <a:xfrm>
            <a:off x="685800" y="4614863"/>
            <a:ext cx="5484813" cy="4370387"/>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endParaRPr lang="fr-CH" noProof="0" smtClean="0"/>
          </a:p>
        </p:txBody>
      </p:sp>
      <p:sp>
        <p:nvSpPr>
          <p:cNvPr id="6" name="Espace réservé du pied de page 5"/>
          <p:cNvSpPr>
            <a:spLocks noGrp="1"/>
          </p:cNvSpPr>
          <p:nvPr>
            <p:ph type="ftr" sz="quarter" idx="4"/>
          </p:nvPr>
        </p:nvSpPr>
        <p:spPr>
          <a:xfrm>
            <a:off x="0" y="9226550"/>
            <a:ext cx="2971800" cy="485775"/>
          </a:xfrm>
          <a:prstGeom prst="rect">
            <a:avLst/>
          </a:prstGeom>
        </p:spPr>
        <p:txBody>
          <a:bodyPr vert="horz" lIns="91440" tIns="45720" rIns="91440" bIns="45720" rtlCol="0" anchor="b"/>
          <a:lstStyle>
            <a:lvl1pPr algn="l">
              <a:defRPr sz="1200"/>
            </a:lvl1pPr>
          </a:lstStyle>
          <a:p>
            <a:pPr>
              <a:defRPr/>
            </a:pPr>
            <a:endParaRPr lang="fr-CH"/>
          </a:p>
        </p:txBody>
      </p:sp>
      <p:sp>
        <p:nvSpPr>
          <p:cNvPr id="7" name="Espace réservé du numéro de diapositive 6"/>
          <p:cNvSpPr>
            <a:spLocks noGrp="1"/>
          </p:cNvSpPr>
          <p:nvPr>
            <p:ph type="sldNum" sz="quarter" idx="5"/>
          </p:nvPr>
        </p:nvSpPr>
        <p:spPr>
          <a:xfrm>
            <a:off x="3883025" y="9226550"/>
            <a:ext cx="2971800" cy="485775"/>
          </a:xfrm>
          <a:prstGeom prst="rect">
            <a:avLst/>
          </a:prstGeom>
        </p:spPr>
        <p:txBody>
          <a:bodyPr vert="horz" lIns="91440" tIns="45720" rIns="91440" bIns="45720" rtlCol="0" anchor="b"/>
          <a:lstStyle>
            <a:lvl1pPr algn="r">
              <a:defRPr sz="1200"/>
            </a:lvl1pPr>
          </a:lstStyle>
          <a:p>
            <a:pPr>
              <a:defRPr/>
            </a:pPr>
            <a:fld id="{BABCDE35-C1BB-4493-A999-79BB6A51D35A}" type="slidenum">
              <a:rPr lang="fr-CH"/>
              <a:pPr>
                <a:defRPr/>
              </a:pPr>
              <a:t>‹#›</a:t>
            </a:fld>
            <a:endParaRPr lang="fr-CH"/>
          </a:p>
        </p:txBody>
      </p:sp>
    </p:spTree>
    <p:extLst>
      <p:ext uri="{BB962C8B-B14F-4D97-AF65-F5344CB8AC3E}">
        <p14:creationId xmlns:p14="http://schemas.microsoft.com/office/powerpoint/2010/main" val="1893173425"/>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pPr>
              <a:defRPr/>
            </a:pPr>
            <a:fld id="{12AA729A-E021-4530-96ED-D22E2FF939BE}" type="slidenum">
              <a:rPr lang="fr-FR" smtClean="0"/>
              <a:pPr>
                <a:defRPr/>
              </a:pPr>
              <a:t>‹#›</a:t>
            </a:fld>
            <a:endParaRPr lang="fr-FR"/>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H" smtClean="0"/>
              <a:t>Cliquez pour modifier le style des sous-titres du masque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fr-CH" smtClean="0"/>
              <a:t>Cliquez et modifiez le titre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fr-CH" smtClean="0"/>
              <a:t>Cliquez et modifiez le titre</a:t>
            </a:r>
            <a:endParaRPr lang="en-US" dirty="0"/>
          </a:p>
        </p:txBody>
      </p:sp>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pPr>
              <a:defRPr/>
            </a:pPr>
            <a:fld id="{3C47251F-69AC-4E09-B7E0-20A379FA5169}" type="slidenum">
              <a:rPr lang="fr-FR" smtClean="0"/>
              <a:pPr>
                <a:defRPr/>
              </a:pPr>
              <a:t>‹#›</a:t>
            </a:fld>
            <a:endParaRPr lang="fr-FR"/>
          </a:p>
        </p:txBody>
      </p:sp>
      <p:sp>
        <p:nvSpPr>
          <p:cNvPr id="8" name="Content Placeholder 7"/>
          <p:cNvSpPr>
            <a:spLocks noGrp="1"/>
          </p:cNvSpPr>
          <p:nvPr>
            <p:ph sz="quarter" idx="13"/>
          </p:nvPr>
        </p:nvSpPr>
        <p:spPr>
          <a:xfrm>
            <a:off x="609600" y="1600200"/>
            <a:ext cx="7924800" cy="4114800"/>
          </a:xfrm>
        </p:spPr>
        <p:txBody>
          <a:body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fr-CH" smtClean="0"/>
              <a:t>Cliquez et modifiez le titre</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H" smtClean="0"/>
              <a:t>Cliquez pour modifier les styles du texte du masque</a:t>
            </a:r>
          </a:p>
        </p:txBody>
      </p:sp>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pPr>
              <a:defRPr/>
            </a:pPr>
            <a:fld id="{D05AF3BE-3463-48E5-928B-3CE0B7FDF3E5}" type="slidenum">
              <a:rPr lang="fr-FR" smtClean="0"/>
              <a:pPr>
                <a:defRPr/>
              </a:pPr>
              <a:t>‹#›</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dirty="0" smtClean="0"/>
          </a:p>
        </p:txBody>
      </p:sp>
      <p:sp>
        <p:nvSpPr>
          <p:cNvPr id="2" name="Title 1"/>
          <p:cNvSpPr>
            <a:spLocks noGrp="1"/>
          </p:cNvSpPr>
          <p:nvPr>
            <p:ph type="title"/>
          </p:nvPr>
        </p:nvSpPr>
        <p:spPr>
          <a:xfrm>
            <a:off x="609600" y="274638"/>
            <a:ext cx="7924800" cy="1143000"/>
          </a:xfrm>
        </p:spPr>
        <p:txBody>
          <a:bodyPr/>
          <a:lstStyle/>
          <a:p>
            <a:r>
              <a:rPr lang="fr-CH" smtClean="0"/>
              <a:t>Cliquez et modifiez le titre</a:t>
            </a:r>
            <a:endParaRPr lang="en-US" dirty="0"/>
          </a:p>
        </p:txBody>
      </p:sp>
      <p:sp>
        <p:nvSpPr>
          <p:cNvPr id="5" name="Date Placeholder 4"/>
          <p:cNvSpPr>
            <a:spLocks noGrp="1"/>
          </p:cNvSpPr>
          <p:nvPr>
            <p:ph type="dt" sz="half" idx="10"/>
          </p:nvPr>
        </p:nvSpPr>
        <p:spPr/>
        <p:txBody>
          <a:bodyPr/>
          <a:lstStyle/>
          <a:p>
            <a:pPr>
              <a:defRPr/>
            </a:pPr>
            <a:endParaRPr lang="fr-FR"/>
          </a:p>
        </p:txBody>
      </p:sp>
      <p:sp>
        <p:nvSpPr>
          <p:cNvPr id="6" name="Footer Placeholder 5"/>
          <p:cNvSpPr>
            <a:spLocks noGrp="1"/>
          </p:cNvSpPr>
          <p:nvPr>
            <p:ph type="ftr" sz="quarter" idx="11"/>
          </p:nvPr>
        </p:nvSpPr>
        <p:spPr/>
        <p:txBody>
          <a:bodyPr/>
          <a:lstStyle/>
          <a:p>
            <a:pPr>
              <a:defRPr/>
            </a:pPr>
            <a:endParaRPr lang="fr-FR"/>
          </a:p>
        </p:txBody>
      </p:sp>
      <p:sp>
        <p:nvSpPr>
          <p:cNvPr id="7" name="Slide Number Placeholder 6"/>
          <p:cNvSpPr>
            <a:spLocks noGrp="1"/>
          </p:cNvSpPr>
          <p:nvPr>
            <p:ph type="sldNum" sz="quarter" idx="12"/>
          </p:nvPr>
        </p:nvSpPr>
        <p:spPr/>
        <p:txBody>
          <a:bodyPr/>
          <a:lstStyle/>
          <a:p>
            <a:pPr>
              <a:defRPr/>
            </a:pPr>
            <a:fld id="{008B86BC-BCA8-4917-8DDE-A490ECF41394}" type="slidenum">
              <a:rPr lang="fr-FR" smtClean="0"/>
              <a:pPr>
                <a:defRPr/>
              </a:pPr>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fr-CH" smtClean="0"/>
              <a:t>Cliquez et modifiez le titre</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H" smtClean="0"/>
              <a:t>Cliquez pour modifier les styles du texte du masque</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H" smtClean="0"/>
              <a:t>Cliquez pour modifier les styles du texte du masque</a:t>
            </a:r>
          </a:p>
        </p:txBody>
      </p:sp>
      <p:sp>
        <p:nvSpPr>
          <p:cNvPr id="7" name="Date Placeholder 6"/>
          <p:cNvSpPr>
            <a:spLocks noGrp="1"/>
          </p:cNvSpPr>
          <p:nvPr>
            <p:ph type="dt" sz="half" idx="10"/>
          </p:nvPr>
        </p:nvSpPr>
        <p:spPr/>
        <p:txBody>
          <a:bodyPr/>
          <a:lstStyle/>
          <a:p>
            <a:pPr>
              <a:defRPr/>
            </a:pPr>
            <a:endParaRPr lang="fr-FR"/>
          </a:p>
        </p:txBody>
      </p:sp>
      <p:sp>
        <p:nvSpPr>
          <p:cNvPr id="8" name="Footer Placeholder 7"/>
          <p:cNvSpPr>
            <a:spLocks noGrp="1"/>
          </p:cNvSpPr>
          <p:nvPr>
            <p:ph type="ftr" sz="quarter" idx="11"/>
          </p:nvPr>
        </p:nvSpPr>
        <p:spPr/>
        <p:txBody>
          <a:bodyPr/>
          <a:lstStyle/>
          <a:p>
            <a:pPr>
              <a:defRPr/>
            </a:pPr>
            <a:endParaRPr lang="fr-FR"/>
          </a:p>
        </p:txBody>
      </p:sp>
      <p:sp>
        <p:nvSpPr>
          <p:cNvPr id="9" name="Slide Number Placeholder 8"/>
          <p:cNvSpPr>
            <a:spLocks noGrp="1"/>
          </p:cNvSpPr>
          <p:nvPr>
            <p:ph type="sldNum" sz="quarter" idx="12"/>
          </p:nvPr>
        </p:nvSpPr>
        <p:spPr/>
        <p:txBody>
          <a:bodyPr/>
          <a:lstStyle/>
          <a:p>
            <a:pPr>
              <a:defRPr/>
            </a:pPr>
            <a:fld id="{DF230BA9-6023-4C01-8F7B-8E526C59A45D}" type="slidenum">
              <a:rPr lang="fr-FR" smtClean="0"/>
              <a:pPr>
                <a:defRPr/>
              </a:pPr>
              <a:t>‹#›</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fr-CH" smtClean="0"/>
              <a:t>Cliquez et modifiez le titre</a:t>
            </a:r>
            <a:endParaRPr lang="en-US" dirty="0"/>
          </a:p>
        </p:txBody>
      </p:sp>
      <p:sp>
        <p:nvSpPr>
          <p:cNvPr id="3" name="Date Placeholder 2"/>
          <p:cNvSpPr>
            <a:spLocks noGrp="1"/>
          </p:cNvSpPr>
          <p:nvPr>
            <p:ph type="dt" sz="half" idx="10"/>
          </p:nvPr>
        </p:nvSpPr>
        <p:spPr/>
        <p:txBody>
          <a:bodyPr/>
          <a:lstStyle/>
          <a:p>
            <a:pPr>
              <a:defRPr/>
            </a:pPr>
            <a:endParaRPr lang="fr-FR"/>
          </a:p>
        </p:txBody>
      </p:sp>
      <p:sp>
        <p:nvSpPr>
          <p:cNvPr id="4" name="Footer Placeholder 3"/>
          <p:cNvSpPr>
            <a:spLocks noGrp="1"/>
          </p:cNvSpPr>
          <p:nvPr>
            <p:ph type="ftr" sz="quarter" idx="11"/>
          </p:nvPr>
        </p:nvSpPr>
        <p:spPr/>
        <p:txBody>
          <a:bodyPr/>
          <a:lstStyle/>
          <a:p>
            <a:pPr>
              <a:defRPr/>
            </a:pPr>
            <a:endParaRPr lang="fr-FR"/>
          </a:p>
        </p:txBody>
      </p:sp>
      <p:sp>
        <p:nvSpPr>
          <p:cNvPr id="5" name="Slide Number Placeholder 4"/>
          <p:cNvSpPr>
            <a:spLocks noGrp="1"/>
          </p:cNvSpPr>
          <p:nvPr>
            <p:ph type="sldNum" sz="quarter" idx="12"/>
          </p:nvPr>
        </p:nvSpPr>
        <p:spPr/>
        <p:txBody>
          <a:bodyPr/>
          <a:lstStyle/>
          <a:p>
            <a:pPr>
              <a:defRPr/>
            </a:pPr>
            <a:fld id="{020D44DB-8530-4849-8297-57C5C6F0C590}" type="slidenum">
              <a:rPr lang="fr-FR" smtClean="0"/>
              <a:pPr>
                <a:defRPr/>
              </a:pPr>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fr-FR" dirty="0"/>
          </a:p>
        </p:txBody>
      </p:sp>
      <p:sp>
        <p:nvSpPr>
          <p:cNvPr id="3" name="Footer Placeholder 2"/>
          <p:cNvSpPr>
            <a:spLocks noGrp="1"/>
          </p:cNvSpPr>
          <p:nvPr>
            <p:ph type="ftr" sz="quarter" idx="11"/>
          </p:nvPr>
        </p:nvSpPr>
        <p:spPr/>
        <p:txBody>
          <a:bodyPr/>
          <a:lstStyle/>
          <a:p>
            <a:pPr>
              <a:defRPr/>
            </a:pPr>
            <a:endParaRPr lang="fr-FR" dirty="0"/>
          </a:p>
        </p:txBody>
      </p:sp>
      <p:sp>
        <p:nvSpPr>
          <p:cNvPr id="4" name="Slide Number Placeholder 3"/>
          <p:cNvSpPr>
            <a:spLocks noGrp="1"/>
          </p:cNvSpPr>
          <p:nvPr>
            <p:ph type="sldNum" sz="quarter" idx="12"/>
          </p:nvPr>
        </p:nvSpPr>
        <p:spPr/>
        <p:txBody>
          <a:bodyPr/>
          <a:lstStyle/>
          <a:p>
            <a:pPr>
              <a:defRPr/>
            </a:pPr>
            <a:fld id="{4AA6B6D2-9748-4AF4-9A6A-CF718D012AD3}" type="slidenum">
              <a:rPr lang="fr-FR" smtClean="0"/>
              <a:pPr>
                <a:defRPr/>
              </a:pPr>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fr-CH" smtClean="0"/>
              <a:t>Cliquez et modifiez le titre</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H" smtClean="0"/>
              <a:t>Cliquez pour modifier les styles du texte du masque</a:t>
            </a:r>
          </a:p>
        </p:txBody>
      </p:sp>
      <p:sp>
        <p:nvSpPr>
          <p:cNvPr id="5" name="Date Placeholder 4"/>
          <p:cNvSpPr>
            <a:spLocks noGrp="1"/>
          </p:cNvSpPr>
          <p:nvPr>
            <p:ph type="dt" sz="half" idx="10"/>
          </p:nvPr>
        </p:nvSpPr>
        <p:spPr/>
        <p:txBody>
          <a:bodyPr/>
          <a:lstStyle/>
          <a:p>
            <a:pPr>
              <a:defRPr/>
            </a:pPr>
            <a:endParaRPr lang="fr-FR"/>
          </a:p>
        </p:txBody>
      </p:sp>
      <p:sp>
        <p:nvSpPr>
          <p:cNvPr id="6" name="Footer Placeholder 5"/>
          <p:cNvSpPr>
            <a:spLocks noGrp="1"/>
          </p:cNvSpPr>
          <p:nvPr>
            <p:ph type="ftr" sz="quarter" idx="11"/>
          </p:nvPr>
        </p:nvSpPr>
        <p:spPr/>
        <p:txBody>
          <a:bodyPr/>
          <a:lstStyle/>
          <a:p>
            <a:pPr>
              <a:defRPr/>
            </a:pPr>
            <a:endParaRPr lang="fr-FR"/>
          </a:p>
        </p:txBody>
      </p:sp>
      <p:sp>
        <p:nvSpPr>
          <p:cNvPr id="7" name="Slide Number Placeholder 6"/>
          <p:cNvSpPr>
            <a:spLocks noGrp="1"/>
          </p:cNvSpPr>
          <p:nvPr>
            <p:ph type="sldNum" sz="quarter" idx="12"/>
          </p:nvPr>
        </p:nvSpPr>
        <p:spPr/>
        <p:txBody>
          <a:bodyPr/>
          <a:lstStyle/>
          <a:p>
            <a:pPr>
              <a:defRPr/>
            </a:pPr>
            <a:fld id="{A6D04F52-A296-4AE4-860B-9E5B5154BBE5}" type="slidenum">
              <a:rPr lang="fr-FR" smtClean="0"/>
              <a:pPr>
                <a:defRPr/>
              </a:pPr>
              <a:t>‹#›</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fr-CH" smtClean="0"/>
              <a:t>Cliquez et modifiez le titre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CH" smtClean="0"/>
              <a:t>Faire glisser l'image vers l'espace réservé ou cliquer sur l'icône pour l'ajouter</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H" smtClean="0"/>
              <a:t>Cliquez pour modifier les styles du texte du masque</a:t>
            </a:r>
          </a:p>
        </p:txBody>
      </p:sp>
      <p:sp>
        <p:nvSpPr>
          <p:cNvPr id="5" name="Date Placeholder 4"/>
          <p:cNvSpPr>
            <a:spLocks noGrp="1"/>
          </p:cNvSpPr>
          <p:nvPr>
            <p:ph type="dt" sz="half" idx="10"/>
          </p:nvPr>
        </p:nvSpPr>
        <p:spPr/>
        <p:txBody>
          <a:bodyPr/>
          <a:lstStyle/>
          <a:p>
            <a:pPr>
              <a:defRPr/>
            </a:pPr>
            <a:endParaRPr lang="fr-FR"/>
          </a:p>
        </p:txBody>
      </p:sp>
      <p:sp>
        <p:nvSpPr>
          <p:cNvPr id="6" name="Footer Placeholder 5"/>
          <p:cNvSpPr>
            <a:spLocks noGrp="1"/>
          </p:cNvSpPr>
          <p:nvPr>
            <p:ph type="ftr" sz="quarter" idx="11"/>
          </p:nvPr>
        </p:nvSpPr>
        <p:spPr/>
        <p:txBody>
          <a:bodyPr/>
          <a:lstStyle/>
          <a:p>
            <a:pPr>
              <a:defRPr/>
            </a:pPr>
            <a:endParaRPr lang="fr-FR"/>
          </a:p>
        </p:txBody>
      </p:sp>
      <p:sp>
        <p:nvSpPr>
          <p:cNvPr id="7" name="Slide Number Placeholder 6"/>
          <p:cNvSpPr>
            <a:spLocks noGrp="1"/>
          </p:cNvSpPr>
          <p:nvPr>
            <p:ph type="sldNum" sz="quarter" idx="12"/>
          </p:nvPr>
        </p:nvSpPr>
        <p:spPr/>
        <p:txBody>
          <a:bodyPr/>
          <a:lstStyle/>
          <a:p>
            <a:pPr>
              <a:defRPr/>
            </a:pPr>
            <a:fld id="{8835497C-AC88-4180-8793-8A3BC3E54AD6}" type="slidenum">
              <a:rPr lang="fr-FR" smtClean="0"/>
              <a:pPr>
                <a:defRPr/>
              </a:pPr>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Cliquez et modifiez le titre</a:t>
            </a:r>
            <a:endParaRPr lang="en-US" dirty="0"/>
          </a:p>
        </p:txBody>
      </p:sp>
      <p:sp>
        <p:nvSpPr>
          <p:cNvPr id="3" name="Vertical Text Placeholder 2"/>
          <p:cNvSpPr>
            <a:spLocks noGrp="1"/>
          </p:cNvSpPr>
          <p:nvPr>
            <p:ph type="body" orient="vert" idx="1"/>
          </p:nvPr>
        </p:nvSpPr>
        <p:spPr/>
        <p:txBody>
          <a:bodyPr vert="eaVert"/>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a:p>
        </p:txBody>
      </p:sp>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pPr>
              <a:defRPr/>
            </a:pPr>
            <a:fld id="{10B4F172-1896-4F23-9126-183796809094}" type="slidenum">
              <a:rPr lang="fr-FR" smtClean="0"/>
              <a:pPr>
                <a:defRPr/>
              </a:pPr>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r-CH" smtClean="0"/>
              <a:t>Cliquez et modifiez le titre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a:p>
        </p:txBody>
      </p:sp>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pPr>
              <a:defRPr/>
            </a:pPr>
            <a:fld id="{4574E212-54EA-4F31-AF84-528238815934}" type="slidenum">
              <a:rPr lang="fr-FR" smtClean="0"/>
              <a:pPr>
                <a:defRPr/>
              </a:pPr>
              <a:t>‹#›</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dirty="0"/>
          </a:p>
        </p:txBody>
      </p:sp>
      <p:sp>
        <p:nvSpPr>
          <p:cNvPr id="3" name="Rectangle 5"/>
          <p:cNvSpPr>
            <a:spLocks noGrp="1" noChangeArrowheads="1"/>
          </p:cNvSpPr>
          <p:nvPr>
            <p:ph type="ftr" sz="quarter" idx="11"/>
          </p:nvPr>
        </p:nvSpPr>
        <p:spPr>
          <a:ln/>
        </p:spPr>
        <p:txBody>
          <a:bodyPr/>
          <a:lstStyle>
            <a:lvl1pPr>
              <a:defRPr/>
            </a:lvl1pPr>
          </a:lstStyle>
          <a:p>
            <a:pPr>
              <a:defRPr/>
            </a:pPr>
            <a:endParaRPr lang="fr-FR" dirty="0"/>
          </a:p>
        </p:txBody>
      </p:sp>
      <p:sp>
        <p:nvSpPr>
          <p:cNvPr id="4" name="Rectangle 6"/>
          <p:cNvSpPr>
            <a:spLocks noGrp="1" noChangeArrowheads="1"/>
          </p:cNvSpPr>
          <p:nvPr>
            <p:ph type="sldNum" sz="quarter" idx="12"/>
          </p:nvPr>
        </p:nvSpPr>
        <p:spPr>
          <a:ln/>
        </p:spPr>
        <p:txBody>
          <a:bodyPr/>
          <a:lstStyle>
            <a:lvl1pPr>
              <a:defRPr/>
            </a:lvl1pPr>
          </a:lstStyle>
          <a:p>
            <a:pPr>
              <a:defRPr/>
            </a:pPr>
            <a:fld id="{4AA6B6D2-9748-4AF4-9A6A-CF718D012AD3}" type="slidenum">
              <a:rPr lang="fr-FR"/>
              <a:pPr>
                <a:defRPr/>
              </a:pPr>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4"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fr-CH" smtClean="0"/>
              <a:t>Cliquez et modifiez le titre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pPr>
              <a:defRPr/>
            </a:pPr>
            <a:endParaRPr lang="fr-FR"/>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pPr>
              <a:defRPr/>
            </a:pPr>
            <a:endParaRPr lang="fr-FR"/>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pPr>
              <a:defRPr/>
            </a:pPr>
            <a:fld id="{D05AF3BE-3463-48E5-928B-3CE0B7FDF3E5}" type="slidenum">
              <a:rPr lang="fr-FR" smtClean="0"/>
              <a:pPr>
                <a:defRPr/>
              </a:pPr>
              <a:t>‹#›</a:t>
            </a:fld>
            <a:endParaRPr lang="fr-FR"/>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55" r:id="rId12"/>
  </p:sldLayoutIdLst>
  <p:hf sldNum="0" hdr="0" ftr="0" dt="0"/>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hyperlink" Target="http://www.mathieujanin.mp" TargetMode="External"/><Relationship Id="rId4" Type="http://schemas.openxmlformats.org/officeDocument/2006/relationships/hyperlink" Target="http://www.twitter.com/mathieujanin" TargetMode="External"/><Relationship Id="rId5" Type="http://schemas.openxmlformats.org/officeDocument/2006/relationships/hyperlink" Target="http://www.linkedin.com/in/mathieujanin" TargetMode="External"/><Relationship Id="rId6" Type="http://schemas.openxmlformats.org/officeDocument/2006/relationships/hyperlink" Target="http://www.communicationromande.ch" TargetMode="External"/><Relationship Id="rId1" Type="http://schemas.openxmlformats.org/officeDocument/2006/relationships/slideLayout" Target="../slideLayouts/slideLayout2.xml"/><Relationship Id="rId2" Type="http://schemas.openxmlformats.org/officeDocument/2006/relationships/hyperlink" Target="mailto:mathieu@janin.ch" TargetMode="Externa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www.rochat-pr.c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ous-titre 1"/>
          <p:cNvSpPr>
            <a:spLocks noGrp="1"/>
          </p:cNvSpPr>
          <p:nvPr>
            <p:ph type="subTitle" idx="1"/>
          </p:nvPr>
        </p:nvSpPr>
        <p:spPr/>
        <p:txBody>
          <a:bodyPr/>
          <a:lstStyle/>
          <a:p>
            <a:r>
              <a:rPr lang="fr-FR" dirty="0" smtClean="0"/>
              <a:t>Atelier de média training et règles de prise de parole en public</a:t>
            </a:r>
            <a:endParaRPr lang="fr-FR" dirty="0"/>
          </a:p>
        </p:txBody>
      </p:sp>
      <p:sp>
        <p:nvSpPr>
          <p:cNvPr id="3" name="Titre 2"/>
          <p:cNvSpPr>
            <a:spLocks noGrp="1"/>
          </p:cNvSpPr>
          <p:nvPr>
            <p:ph type="ctrTitle"/>
          </p:nvPr>
        </p:nvSpPr>
        <p:spPr/>
        <p:txBody>
          <a:bodyPr/>
          <a:lstStyle/>
          <a:p>
            <a:r>
              <a:rPr lang="fr-FR" dirty="0" smtClean="0"/>
              <a:t>Savoir communiquer avec les médias</a:t>
            </a:r>
            <a:endParaRPr lang="fr-FR" dirty="0"/>
          </a:p>
        </p:txBody>
      </p:sp>
    </p:spTree>
    <p:extLst>
      <p:ext uri="{BB962C8B-B14F-4D97-AF65-F5344CB8AC3E}">
        <p14:creationId xmlns:p14="http://schemas.microsoft.com/office/powerpoint/2010/main" val="4534401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3591339" y="625475"/>
            <a:ext cx="5476461" cy="427038"/>
          </a:xfrm>
          <a:prstGeom prst="rect">
            <a:avLst/>
          </a:prstGeom>
          <a:noFill/>
          <a:ln w="9525">
            <a:noFill/>
            <a:miter lim="800000"/>
            <a:headEnd/>
            <a:tailEnd/>
          </a:ln>
        </p:spPr>
        <p:txBody>
          <a:bodyPr wrap="square">
            <a:spAutoFit/>
          </a:bodyPr>
          <a:lstStyle/>
          <a:p>
            <a:pPr algn="r"/>
            <a:r>
              <a:rPr lang="fr-CH" sz="2200" b="1" dirty="0" smtClean="0">
                <a:solidFill>
                  <a:srgbClr val="FFFFFF"/>
                </a:solidFill>
              </a:rPr>
              <a:t>Intervenant</a:t>
            </a:r>
            <a:endParaRPr lang="fr-FR" sz="2200" b="1" dirty="0">
              <a:solidFill>
                <a:srgbClr val="FFFFFF"/>
              </a:solidFill>
            </a:endParaRPr>
          </a:p>
        </p:txBody>
      </p:sp>
      <p:sp>
        <p:nvSpPr>
          <p:cNvPr id="16387" name="Text Box 4"/>
          <p:cNvSpPr txBox="1">
            <a:spLocks noChangeArrowheads="1"/>
          </p:cNvSpPr>
          <p:nvPr/>
        </p:nvSpPr>
        <p:spPr bwMode="auto">
          <a:xfrm>
            <a:off x="2843213" y="1365662"/>
            <a:ext cx="6300787" cy="5269905"/>
          </a:xfrm>
          <a:prstGeom prst="rect">
            <a:avLst/>
          </a:prstGeom>
          <a:noFill/>
          <a:ln w="9525">
            <a:noFill/>
            <a:miter lim="800000"/>
            <a:headEnd/>
            <a:tailEnd/>
          </a:ln>
        </p:spPr>
        <p:txBody>
          <a:bodyPr wrap="square">
            <a:spAutoFit/>
          </a:bodyPr>
          <a:lstStyle/>
          <a:p>
            <a:pPr marL="290513" indent="-290513">
              <a:lnSpc>
                <a:spcPct val="105000"/>
              </a:lnSpc>
              <a:spcBef>
                <a:spcPct val="40000"/>
              </a:spcBef>
              <a:buClr>
                <a:srgbClr val="FF3300"/>
              </a:buClr>
              <a:buSzPct val="65000"/>
              <a:buFont typeface="Wingdings" pitchFamily="2" charset="2"/>
              <a:buNone/>
              <a:tabLst>
                <a:tab pos="384175" algn="l"/>
              </a:tabLst>
            </a:pPr>
            <a:r>
              <a:rPr lang="en-US" b="1" dirty="0" err="1"/>
              <a:t>Parcours</a:t>
            </a:r>
            <a:endParaRPr lang="en-US" b="1" dirty="0"/>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smtClean="0"/>
              <a:t>Ancien</a:t>
            </a:r>
            <a:r>
              <a:rPr lang="en-US" dirty="0" smtClean="0"/>
              <a:t> </a:t>
            </a:r>
            <a:r>
              <a:rPr lang="en-US" dirty="0" err="1" smtClean="0"/>
              <a:t>directeur</a:t>
            </a:r>
            <a:r>
              <a:rPr lang="en-US" dirty="0" smtClean="0"/>
              <a:t> de la communication de British American Tobacco Switzerland</a:t>
            </a:r>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a:t>Ancien</a:t>
            </a:r>
            <a:r>
              <a:rPr lang="en-US" dirty="0"/>
              <a:t> </a:t>
            </a:r>
            <a:r>
              <a:rPr lang="en-US" dirty="0" err="1"/>
              <a:t>directeur</a:t>
            </a:r>
            <a:r>
              <a:rPr lang="en-US" dirty="0"/>
              <a:t> des relations </a:t>
            </a:r>
            <a:r>
              <a:rPr lang="en-US" dirty="0" err="1"/>
              <a:t>publiques</a:t>
            </a:r>
            <a:r>
              <a:rPr lang="en-US" dirty="0"/>
              <a:t> de sunrise</a:t>
            </a:r>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smtClean="0"/>
              <a:t>Past </a:t>
            </a:r>
            <a:r>
              <a:rPr lang="en-US" dirty="0" err="1" smtClean="0"/>
              <a:t>Président</a:t>
            </a:r>
            <a:r>
              <a:rPr lang="en-US" dirty="0" smtClean="0"/>
              <a:t> </a:t>
            </a:r>
            <a:r>
              <a:rPr lang="en-US" dirty="0"/>
              <a:t>de la </a:t>
            </a:r>
            <a:r>
              <a:rPr lang="en-US" dirty="0" err="1"/>
              <a:t>Société</a:t>
            </a:r>
            <a:r>
              <a:rPr lang="en-US" dirty="0"/>
              <a:t> </a:t>
            </a:r>
            <a:r>
              <a:rPr lang="en-US" dirty="0" err="1"/>
              <a:t>Romande</a:t>
            </a:r>
            <a:r>
              <a:rPr lang="en-US" dirty="0"/>
              <a:t> de Relations </a:t>
            </a:r>
            <a:r>
              <a:rPr lang="en-US" dirty="0" err="1"/>
              <a:t>Publiques</a:t>
            </a:r>
            <a:endParaRPr lang="en-US" dirty="0"/>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smtClean="0"/>
              <a:t>Ancien</a:t>
            </a:r>
            <a:r>
              <a:rPr lang="en-US" dirty="0" smtClean="0"/>
              <a:t> </a:t>
            </a:r>
            <a:r>
              <a:rPr lang="en-US" dirty="0" err="1" smtClean="0"/>
              <a:t>Membre</a:t>
            </a:r>
            <a:r>
              <a:rPr lang="en-US" dirty="0" smtClean="0"/>
              <a:t> </a:t>
            </a:r>
            <a:r>
              <a:rPr lang="en-US" dirty="0"/>
              <a:t>du </a:t>
            </a:r>
            <a:r>
              <a:rPr lang="en-US" dirty="0" err="1"/>
              <a:t>directoire</a:t>
            </a:r>
            <a:r>
              <a:rPr lang="en-US" dirty="0"/>
              <a:t> de </a:t>
            </a:r>
            <a:r>
              <a:rPr lang="en-US" dirty="0" smtClean="0"/>
              <a:t>PR Suisse</a:t>
            </a:r>
            <a:endParaRPr lang="en-US" dirty="0"/>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a:t>Membre</a:t>
            </a:r>
            <a:r>
              <a:rPr lang="en-US" dirty="0"/>
              <a:t> du </a:t>
            </a:r>
            <a:r>
              <a:rPr lang="en-US" dirty="0" err="1"/>
              <a:t>registre</a:t>
            </a:r>
            <a:r>
              <a:rPr lang="en-US" dirty="0"/>
              <a:t> </a:t>
            </a:r>
            <a:r>
              <a:rPr lang="en-US" dirty="0" err="1"/>
              <a:t>professionnel</a:t>
            </a:r>
            <a:r>
              <a:rPr lang="en-US" dirty="0"/>
              <a:t> de la SSRP</a:t>
            </a:r>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smtClean="0"/>
              <a:t>Diplôme</a:t>
            </a:r>
            <a:r>
              <a:rPr lang="en-US" dirty="0" smtClean="0"/>
              <a:t> </a:t>
            </a:r>
            <a:r>
              <a:rPr lang="en-US" dirty="0" err="1"/>
              <a:t>fédéral</a:t>
            </a:r>
            <a:r>
              <a:rPr lang="en-US" dirty="0"/>
              <a:t> de </a:t>
            </a:r>
            <a:r>
              <a:rPr lang="en-US" dirty="0" err="1"/>
              <a:t>Conseil</a:t>
            </a:r>
            <a:r>
              <a:rPr lang="en-US" dirty="0"/>
              <a:t> en Communication</a:t>
            </a:r>
          </a:p>
          <a:p>
            <a:pPr marL="290513" indent="-290513">
              <a:lnSpc>
                <a:spcPct val="105000"/>
              </a:lnSpc>
              <a:spcBef>
                <a:spcPct val="40000"/>
              </a:spcBef>
              <a:buClr>
                <a:schemeClr val="accent2"/>
              </a:buClr>
              <a:buSzPct val="65000"/>
              <a:buFont typeface="Wingdings" pitchFamily="2" charset="2"/>
              <a:buChar char="n"/>
              <a:tabLst>
                <a:tab pos="384175" algn="l"/>
              </a:tabLst>
            </a:pPr>
            <a:r>
              <a:rPr lang="fr-CH" dirty="0"/>
              <a:t>Diplôme de Directeur de communication SAWI/SPRI</a:t>
            </a:r>
          </a:p>
          <a:p>
            <a:pPr marL="290513" indent="-290513">
              <a:lnSpc>
                <a:spcPct val="105000"/>
              </a:lnSpc>
              <a:spcBef>
                <a:spcPct val="40000"/>
              </a:spcBef>
              <a:buClr>
                <a:schemeClr val="accent2"/>
              </a:buClr>
              <a:buSzPct val="65000"/>
              <a:buFont typeface="Wingdings" pitchFamily="2" charset="2"/>
              <a:buChar char="n"/>
              <a:tabLst>
                <a:tab pos="384175" algn="l"/>
              </a:tabLst>
            </a:pPr>
            <a:r>
              <a:rPr lang="fr-CH" dirty="0"/>
              <a:t>20 passés Outre-Sarine (éditeur, journaliste, consultant)</a:t>
            </a:r>
          </a:p>
          <a:p>
            <a:pPr marL="290513" indent="-290513">
              <a:lnSpc>
                <a:spcPct val="105000"/>
              </a:lnSpc>
              <a:spcBef>
                <a:spcPct val="40000"/>
              </a:spcBef>
              <a:buClr>
                <a:schemeClr val="accent2"/>
              </a:buClr>
              <a:buSzPct val="65000"/>
              <a:buFont typeface="Wingdings" pitchFamily="2" charset="2"/>
              <a:buChar char="n"/>
              <a:tabLst>
                <a:tab pos="384175" algn="l"/>
              </a:tabLst>
            </a:pPr>
            <a:r>
              <a:rPr lang="fr-CH" dirty="0" smtClean="0"/>
              <a:t>Ancien expert </a:t>
            </a:r>
            <a:r>
              <a:rPr lang="fr-CH" dirty="0"/>
              <a:t>au brevet fédéral </a:t>
            </a:r>
            <a:r>
              <a:rPr lang="fr-CH" dirty="0" smtClean="0"/>
              <a:t>de spécialiste </a:t>
            </a:r>
            <a:r>
              <a:rPr lang="fr-CH" dirty="0"/>
              <a:t>RP</a:t>
            </a:r>
          </a:p>
          <a:p>
            <a:pPr marL="290513" indent="-290513">
              <a:lnSpc>
                <a:spcPct val="105000"/>
              </a:lnSpc>
              <a:spcBef>
                <a:spcPct val="40000"/>
              </a:spcBef>
              <a:buClr>
                <a:schemeClr val="accent2"/>
              </a:buClr>
              <a:buSzPct val="65000"/>
              <a:buFont typeface="Wingdings" pitchFamily="2" charset="2"/>
              <a:buChar char="n"/>
              <a:tabLst>
                <a:tab pos="384175" algn="l"/>
              </a:tabLst>
            </a:pPr>
            <a:r>
              <a:rPr lang="fr-CH" dirty="0" smtClean="0"/>
              <a:t>Président </a:t>
            </a:r>
            <a:r>
              <a:rPr lang="fr-CH" dirty="0" smtClean="0"/>
              <a:t>du jury romand </a:t>
            </a:r>
            <a:r>
              <a:rPr lang="fr-CH" dirty="0" smtClean="0"/>
              <a:t>des</a:t>
            </a:r>
            <a:r>
              <a:rPr lang="fr-CH" dirty="0"/>
              <a:t> </a:t>
            </a:r>
            <a:r>
              <a:rPr lang="fr-CH" dirty="0" smtClean="0"/>
              <a:t>Swiss </a:t>
            </a:r>
            <a:r>
              <a:rPr lang="fr-CH" dirty="0" smtClean="0"/>
              <a:t>Award Corporate Communication</a:t>
            </a:r>
            <a:endParaRPr lang="fr-FR" dirty="0"/>
          </a:p>
        </p:txBody>
      </p:sp>
      <p:pic>
        <p:nvPicPr>
          <p:cNvPr id="2" name="Image 1" descr="mathieuverylow.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8804" y="402001"/>
            <a:ext cx="1946854" cy="245693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perspectiveHeroicExtremeRightFacing"/>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417378819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3591339" y="625475"/>
            <a:ext cx="5476461" cy="427038"/>
          </a:xfrm>
          <a:prstGeom prst="rect">
            <a:avLst/>
          </a:prstGeom>
          <a:noFill/>
          <a:ln w="9525">
            <a:noFill/>
            <a:miter lim="800000"/>
            <a:headEnd/>
            <a:tailEnd/>
          </a:ln>
        </p:spPr>
        <p:txBody>
          <a:bodyPr wrap="square">
            <a:spAutoFit/>
          </a:bodyPr>
          <a:lstStyle/>
          <a:p>
            <a:pPr algn="r"/>
            <a:r>
              <a:rPr lang="fr-CH" sz="2200" b="1" dirty="0" smtClean="0">
                <a:solidFill>
                  <a:srgbClr val="FFFFFF"/>
                </a:solidFill>
              </a:rPr>
              <a:t>Intervenant</a:t>
            </a:r>
            <a:endParaRPr lang="fr-FR" sz="2200" b="1" dirty="0">
              <a:solidFill>
                <a:srgbClr val="FFFFFF"/>
              </a:solidFill>
            </a:endParaRPr>
          </a:p>
        </p:txBody>
      </p:sp>
      <p:sp>
        <p:nvSpPr>
          <p:cNvPr id="16387" name="Text Box 4"/>
          <p:cNvSpPr txBox="1">
            <a:spLocks noChangeArrowheads="1"/>
          </p:cNvSpPr>
          <p:nvPr/>
        </p:nvSpPr>
        <p:spPr bwMode="auto">
          <a:xfrm>
            <a:off x="2843213" y="1365662"/>
            <a:ext cx="6300787" cy="5269905"/>
          </a:xfrm>
          <a:prstGeom prst="rect">
            <a:avLst/>
          </a:prstGeom>
          <a:noFill/>
          <a:ln w="9525">
            <a:noFill/>
            <a:miter lim="800000"/>
            <a:headEnd/>
            <a:tailEnd/>
          </a:ln>
        </p:spPr>
        <p:txBody>
          <a:bodyPr wrap="square">
            <a:spAutoFit/>
          </a:bodyPr>
          <a:lstStyle/>
          <a:p>
            <a:pPr marL="290513" indent="-290513">
              <a:lnSpc>
                <a:spcPct val="105000"/>
              </a:lnSpc>
              <a:spcBef>
                <a:spcPct val="40000"/>
              </a:spcBef>
              <a:buClr>
                <a:srgbClr val="FF3300"/>
              </a:buClr>
              <a:buSzPct val="65000"/>
              <a:buFont typeface="Wingdings" pitchFamily="2" charset="2"/>
              <a:buNone/>
              <a:tabLst>
                <a:tab pos="384175" algn="l"/>
              </a:tabLst>
            </a:pPr>
            <a:r>
              <a:rPr lang="en-US" b="1" dirty="0" err="1"/>
              <a:t>Parcours</a:t>
            </a:r>
            <a:endParaRPr lang="en-US" b="1" dirty="0"/>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smtClean="0"/>
              <a:t>Ancien</a:t>
            </a:r>
            <a:r>
              <a:rPr lang="en-US" dirty="0" smtClean="0"/>
              <a:t> </a:t>
            </a:r>
            <a:r>
              <a:rPr lang="en-US" dirty="0" err="1" smtClean="0"/>
              <a:t>directeur</a:t>
            </a:r>
            <a:r>
              <a:rPr lang="en-US" dirty="0" smtClean="0"/>
              <a:t> de la communication de British American Tobacco Switzerland</a:t>
            </a:r>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a:t>Ancien</a:t>
            </a:r>
            <a:r>
              <a:rPr lang="en-US" dirty="0"/>
              <a:t> </a:t>
            </a:r>
            <a:r>
              <a:rPr lang="en-US" dirty="0" err="1"/>
              <a:t>directeur</a:t>
            </a:r>
            <a:r>
              <a:rPr lang="en-US" dirty="0"/>
              <a:t> des relations </a:t>
            </a:r>
            <a:r>
              <a:rPr lang="en-US" dirty="0" err="1"/>
              <a:t>publiques</a:t>
            </a:r>
            <a:r>
              <a:rPr lang="en-US" dirty="0"/>
              <a:t> de sunrise</a:t>
            </a:r>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smtClean="0"/>
              <a:t>Past </a:t>
            </a:r>
            <a:r>
              <a:rPr lang="en-US" dirty="0" err="1" smtClean="0"/>
              <a:t>Président</a:t>
            </a:r>
            <a:r>
              <a:rPr lang="en-US" dirty="0" smtClean="0"/>
              <a:t> </a:t>
            </a:r>
            <a:r>
              <a:rPr lang="en-US" dirty="0"/>
              <a:t>de la </a:t>
            </a:r>
            <a:r>
              <a:rPr lang="en-US" dirty="0" err="1"/>
              <a:t>Société</a:t>
            </a:r>
            <a:r>
              <a:rPr lang="en-US" dirty="0"/>
              <a:t> </a:t>
            </a:r>
            <a:r>
              <a:rPr lang="en-US" dirty="0" err="1"/>
              <a:t>Romande</a:t>
            </a:r>
            <a:r>
              <a:rPr lang="en-US" dirty="0"/>
              <a:t> de Relations </a:t>
            </a:r>
            <a:r>
              <a:rPr lang="en-US" dirty="0" err="1"/>
              <a:t>Publiques</a:t>
            </a:r>
            <a:endParaRPr lang="en-US" dirty="0"/>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smtClean="0"/>
              <a:t>Ancien</a:t>
            </a:r>
            <a:r>
              <a:rPr lang="en-US" dirty="0" smtClean="0"/>
              <a:t> </a:t>
            </a:r>
            <a:r>
              <a:rPr lang="en-US" dirty="0" err="1" smtClean="0"/>
              <a:t>Membre</a:t>
            </a:r>
            <a:r>
              <a:rPr lang="en-US" dirty="0" smtClean="0"/>
              <a:t> </a:t>
            </a:r>
            <a:r>
              <a:rPr lang="en-US" dirty="0"/>
              <a:t>du </a:t>
            </a:r>
            <a:r>
              <a:rPr lang="en-US" dirty="0" err="1"/>
              <a:t>directoire</a:t>
            </a:r>
            <a:r>
              <a:rPr lang="en-US" dirty="0"/>
              <a:t> de </a:t>
            </a:r>
            <a:r>
              <a:rPr lang="en-US" dirty="0" smtClean="0"/>
              <a:t>PR Suisse</a:t>
            </a:r>
            <a:endParaRPr lang="en-US" dirty="0"/>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a:t>Membre</a:t>
            </a:r>
            <a:r>
              <a:rPr lang="en-US" dirty="0"/>
              <a:t> du </a:t>
            </a:r>
            <a:r>
              <a:rPr lang="en-US" dirty="0" err="1"/>
              <a:t>registre</a:t>
            </a:r>
            <a:r>
              <a:rPr lang="en-US" dirty="0"/>
              <a:t> </a:t>
            </a:r>
            <a:r>
              <a:rPr lang="en-US" dirty="0" err="1"/>
              <a:t>professionnel</a:t>
            </a:r>
            <a:r>
              <a:rPr lang="en-US" dirty="0"/>
              <a:t> de la SSRP</a:t>
            </a:r>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smtClean="0"/>
              <a:t>Diplôme</a:t>
            </a:r>
            <a:r>
              <a:rPr lang="en-US" dirty="0" smtClean="0"/>
              <a:t> </a:t>
            </a:r>
            <a:r>
              <a:rPr lang="en-US" dirty="0" err="1"/>
              <a:t>fédéral</a:t>
            </a:r>
            <a:r>
              <a:rPr lang="en-US" dirty="0"/>
              <a:t> de </a:t>
            </a:r>
            <a:r>
              <a:rPr lang="en-US" dirty="0" err="1"/>
              <a:t>Conseil</a:t>
            </a:r>
            <a:r>
              <a:rPr lang="en-US" dirty="0"/>
              <a:t> en Communication</a:t>
            </a:r>
          </a:p>
          <a:p>
            <a:pPr marL="290513" indent="-290513">
              <a:lnSpc>
                <a:spcPct val="105000"/>
              </a:lnSpc>
              <a:spcBef>
                <a:spcPct val="40000"/>
              </a:spcBef>
              <a:buClr>
                <a:schemeClr val="accent2"/>
              </a:buClr>
              <a:buSzPct val="65000"/>
              <a:buFont typeface="Wingdings" pitchFamily="2" charset="2"/>
              <a:buChar char="n"/>
              <a:tabLst>
                <a:tab pos="384175" algn="l"/>
              </a:tabLst>
            </a:pPr>
            <a:r>
              <a:rPr lang="fr-CH" dirty="0"/>
              <a:t>Diplôme de Directeur de communication SAWI/SPRI</a:t>
            </a:r>
          </a:p>
          <a:p>
            <a:pPr marL="290513" indent="-290513">
              <a:lnSpc>
                <a:spcPct val="105000"/>
              </a:lnSpc>
              <a:spcBef>
                <a:spcPct val="40000"/>
              </a:spcBef>
              <a:buClr>
                <a:schemeClr val="accent2"/>
              </a:buClr>
              <a:buSzPct val="65000"/>
              <a:buFont typeface="Wingdings" pitchFamily="2" charset="2"/>
              <a:buChar char="n"/>
              <a:tabLst>
                <a:tab pos="384175" algn="l"/>
              </a:tabLst>
            </a:pPr>
            <a:r>
              <a:rPr lang="fr-CH" dirty="0"/>
              <a:t>20 passés Outre-Sarine (éditeur, journaliste, consultant)</a:t>
            </a:r>
          </a:p>
          <a:p>
            <a:pPr marL="290513" indent="-290513">
              <a:lnSpc>
                <a:spcPct val="105000"/>
              </a:lnSpc>
              <a:spcBef>
                <a:spcPct val="40000"/>
              </a:spcBef>
              <a:buClr>
                <a:schemeClr val="accent2"/>
              </a:buClr>
              <a:buSzPct val="65000"/>
              <a:buFont typeface="Wingdings" pitchFamily="2" charset="2"/>
              <a:buChar char="n"/>
              <a:tabLst>
                <a:tab pos="384175" algn="l"/>
              </a:tabLst>
            </a:pPr>
            <a:r>
              <a:rPr lang="fr-CH" dirty="0" smtClean="0"/>
              <a:t>Ancien expert </a:t>
            </a:r>
            <a:r>
              <a:rPr lang="fr-CH" dirty="0"/>
              <a:t>au brevet fédéral </a:t>
            </a:r>
            <a:r>
              <a:rPr lang="fr-CH" dirty="0" smtClean="0"/>
              <a:t>de spécialiste </a:t>
            </a:r>
            <a:r>
              <a:rPr lang="fr-CH" dirty="0"/>
              <a:t>RP</a:t>
            </a:r>
          </a:p>
          <a:p>
            <a:pPr marL="290513" indent="-290513">
              <a:lnSpc>
                <a:spcPct val="105000"/>
              </a:lnSpc>
              <a:spcBef>
                <a:spcPct val="40000"/>
              </a:spcBef>
              <a:buClr>
                <a:schemeClr val="accent2"/>
              </a:buClr>
              <a:buSzPct val="65000"/>
              <a:buFont typeface="Wingdings" pitchFamily="2" charset="2"/>
              <a:buChar char="n"/>
              <a:tabLst>
                <a:tab pos="384175" algn="l"/>
              </a:tabLst>
            </a:pPr>
            <a:r>
              <a:rPr lang="fr-CH" dirty="0" smtClean="0"/>
              <a:t>Président du jury romand des</a:t>
            </a:r>
            <a:r>
              <a:rPr lang="fr-CH" dirty="0"/>
              <a:t> </a:t>
            </a:r>
            <a:r>
              <a:rPr lang="fr-CH" dirty="0" smtClean="0"/>
              <a:t>Swiss Award Corporate Communication</a:t>
            </a:r>
            <a:endParaRPr lang="fr-FR" dirty="0"/>
          </a:p>
        </p:txBody>
      </p:sp>
      <p:pic>
        <p:nvPicPr>
          <p:cNvPr id="2" name="Image 1" descr="mathieuverylow.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8804" y="402001"/>
            <a:ext cx="1946854" cy="245693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perspectiveHeroicExtremeRightFacing"/>
            <a:lightRig rig="threePt" dir="t">
              <a:rot lat="0" lon="0" rev="2700000"/>
            </a:lightRig>
          </a:scene3d>
          <a:sp3d contourW="6350">
            <a:bevelT h="38100"/>
            <a:contourClr>
              <a:srgbClr val="C0C0C0"/>
            </a:contourClr>
          </a:sp3d>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3970318"/>
          </a:xfrm>
          <a:prstGeom prst="rect">
            <a:avLst/>
          </a:prstGeom>
          <a:noFill/>
          <a:ln w="9525">
            <a:noFill/>
            <a:miter lim="800000"/>
            <a:headEnd/>
            <a:tailEnd/>
          </a:ln>
        </p:spPr>
        <p:txBody>
          <a:bodyPr>
            <a:spAutoFit/>
          </a:bodyPr>
          <a:lstStyle/>
          <a:p>
            <a:pPr marL="400050" indent="-400050">
              <a:lnSpc>
                <a:spcPct val="150000"/>
              </a:lnSpc>
              <a:buClr>
                <a:srgbClr val="FF3300"/>
              </a:buClr>
              <a:buSzPct val="65000"/>
              <a:tabLst>
                <a:tab pos="384175" algn="l"/>
              </a:tabLst>
            </a:pPr>
            <a:r>
              <a:rPr lang="fr-CH" sz="2400" b="1" dirty="0" smtClean="0"/>
              <a:t>5 parties</a:t>
            </a:r>
            <a:endParaRPr lang="fr-FR" sz="2400" b="1" dirty="0" smtClean="0"/>
          </a:p>
          <a:p>
            <a:pPr marL="400050" indent="-400050">
              <a:lnSpc>
                <a:spcPct val="150000"/>
              </a:lnSpc>
              <a:buClr>
                <a:schemeClr val="accent2"/>
              </a:buClr>
              <a:buSzPct val="100000"/>
              <a:buFont typeface="+mj-lt"/>
              <a:buAutoNum type="romanUcPeriod"/>
              <a:tabLst>
                <a:tab pos="384175" algn="l"/>
              </a:tabLst>
            </a:pPr>
            <a:endParaRPr lang="fr-FR" sz="1600" dirty="0" smtClean="0"/>
          </a:p>
          <a:p>
            <a:pPr marL="400050" indent="-400050">
              <a:lnSpc>
                <a:spcPct val="150000"/>
              </a:lnSpc>
              <a:buClr>
                <a:schemeClr val="accent2"/>
              </a:buClr>
              <a:buSzPct val="100000"/>
              <a:buFont typeface="+mj-lt"/>
              <a:buAutoNum type="romanUcPeriod"/>
              <a:tabLst>
                <a:tab pos="384175" algn="l"/>
              </a:tabLst>
            </a:pPr>
            <a:r>
              <a:rPr lang="fr-FR" sz="1600" dirty="0" smtClean="0"/>
              <a:t>Qui </a:t>
            </a:r>
            <a:r>
              <a:rPr lang="fr-FR" sz="1600" dirty="0"/>
              <a:t>sont les journalistes et que </a:t>
            </a:r>
            <a:r>
              <a:rPr lang="fr-FR" sz="1600" dirty="0" smtClean="0"/>
              <a:t>désirent-ils? </a:t>
            </a:r>
            <a:endParaRPr lang="fr-FR" sz="1600" dirty="0"/>
          </a:p>
          <a:p>
            <a:pPr marL="400050" indent="-400050">
              <a:lnSpc>
                <a:spcPct val="150000"/>
              </a:lnSpc>
              <a:buClr>
                <a:schemeClr val="accent2"/>
              </a:buClr>
              <a:buSzPct val="100000"/>
              <a:buFont typeface="+mj-lt"/>
              <a:buAutoNum type="romanUcPeriod"/>
              <a:tabLst>
                <a:tab pos="384175" algn="l"/>
              </a:tabLst>
            </a:pPr>
            <a:r>
              <a:rPr lang="fr-FR" sz="1600" dirty="0"/>
              <a:t> Savoir communiquer avec les </a:t>
            </a:r>
            <a:r>
              <a:rPr lang="fr-FR" sz="1600" dirty="0" smtClean="0"/>
              <a:t>médias</a:t>
            </a:r>
          </a:p>
          <a:p>
            <a:pPr marL="400050" indent="-400050">
              <a:lnSpc>
                <a:spcPct val="150000"/>
              </a:lnSpc>
              <a:buClr>
                <a:schemeClr val="accent2"/>
              </a:buClr>
              <a:buSzPct val="100000"/>
              <a:buFont typeface="+mj-lt"/>
              <a:buAutoNum type="romanUcPeriod"/>
              <a:tabLst>
                <a:tab pos="384175" algn="l"/>
              </a:tabLst>
            </a:pPr>
            <a:r>
              <a:rPr lang="fr-FR" sz="1600" dirty="0"/>
              <a:t> La prise de parole </a:t>
            </a:r>
            <a:endParaRPr lang="fr-FR" sz="1600" dirty="0" smtClean="0"/>
          </a:p>
          <a:p>
            <a:pPr marL="400050" indent="-400050">
              <a:lnSpc>
                <a:spcPct val="150000"/>
              </a:lnSpc>
              <a:buClr>
                <a:schemeClr val="accent2"/>
              </a:buClr>
              <a:buSzPct val="100000"/>
              <a:buFont typeface="+mj-lt"/>
              <a:buAutoNum type="romanUcPeriod"/>
              <a:tabLst>
                <a:tab pos="384175" algn="l"/>
              </a:tabLst>
            </a:pPr>
            <a:r>
              <a:rPr lang="fr-FR" sz="1600" dirty="0" smtClean="0"/>
              <a:t>Conclusion</a:t>
            </a:r>
          </a:p>
          <a:p>
            <a:pPr marL="400050" indent="-400050">
              <a:lnSpc>
                <a:spcPct val="150000"/>
              </a:lnSpc>
              <a:buClr>
                <a:schemeClr val="accent2"/>
              </a:buClr>
              <a:buSzPct val="100000"/>
              <a:buFont typeface="+mj-lt"/>
              <a:buAutoNum type="romanUcPeriod"/>
              <a:tabLst>
                <a:tab pos="384175" algn="l"/>
              </a:tabLst>
            </a:pPr>
            <a:r>
              <a:rPr lang="fr-FR" sz="1600" dirty="0" smtClean="0"/>
              <a:t>Annexe: les 15 règles d’or des relations média</a:t>
            </a:r>
            <a:r>
              <a:rPr lang="fr-FR" sz="1600" dirty="0"/>
              <a:t/>
            </a:r>
            <a:br>
              <a:rPr lang="fr-FR" sz="1600" dirty="0"/>
            </a:br>
            <a:r>
              <a:rPr lang="fr-FR" sz="1600" dirty="0"/>
              <a:t> </a:t>
            </a:r>
            <a:br>
              <a:rPr lang="fr-FR" sz="1600" dirty="0"/>
            </a:br>
            <a:r>
              <a:rPr lang="fr-FR" sz="1600" dirty="0"/>
              <a:t/>
            </a:r>
            <a:br>
              <a:rPr lang="fr-FR" sz="1600" dirty="0"/>
            </a:br>
            <a:endParaRPr lang="fr-CH" sz="1600" dirty="0"/>
          </a:p>
        </p:txBody>
      </p:sp>
      <p:sp>
        <p:nvSpPr>
          <p:cNvPr id="4099" name="Text Box 3"/>
          <p:cNvSpPr txBox="1">
            <a:spLocks noChangeArrowheads="1"/>
          </p:cNvSpPr>
          <p:nvPr/>
        </p:nvSpPr>
        <p:spPr bwMode="auto">
          <a:xfrm>
            <a:off x="5284042" y="381000"/>
            <a:ext cx="3659976" cy="523220"/>
          </a:xfrm>
          <a:prstGeom prst="rect">
            <a:avLst/>
          </a:prstGeom>
          <a:noFill/>
          <a:ln w="9525">
            <a:noFill/>
            <a:miter lim="800000"/>
            <a:headEnd/>
            <a:tailEnd/>
          </a:ln>
        </p:spPr>
        <p:txBody>
          <a:bodyPr wrap="none">
            <a:spAutoFit/>
          </a:bodyPr>
          <a:lstStyle/>
          <a:p>
            <a:pPr algn="r"/>
            <a:r>
              <a:rPr lang="fr-CH" sz="2800" b="1" dirty="0" smtClean="0">
                <a:solidFill>
                  <a:srgbClr val="FFFFFF"/>
                </a:solidFill>
              </a:rPr>
              <a:t>Structure de l’atelier</a:t>
            </a:r>
            <a:endParaRPr lang="fr-FR" sz="2800" b="1" dirty="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1036638" y="1433513"/>
            <a:ext cx="7697787" cy="4503798"/>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None/>
              <a:tabLst>
                <a:tab pos="384175" algn="l"/>
              </a:tabLst>
            </a:pPr>
            <a:r>
              <a:rPr lang="fr-FR" sz="1600" dirty="0" smtClean="0"/>
              <a:t/>
            </a:r>
            <a:br>
              <a:rPr lang="fr-FR" sz="1600" dirty="0" smtClean="0"/>
            </a:br>
            <a:r>
              <a:rPr lang="fr-FR" sz="1600" dirty="0" smtClean="0"/>
              <a:t>I.I    </a:t>
            </a:r>
            <a:r>
              <a:rPr lang="fr-FR" sz="1600" b="1" dirty="0" smtClean="0"/>
              <a:t>      autoanalyse du journaliste : un professionnel de la communication </a:t>
            </a:r>
            <a:r>
              <a:rPr lang="fr-FR" sz="1600" dirty="0" smtClean="0"/>
              <a:t/>
            </a:r>
            <a:br>
              <a:rPr lang="fr-FR" sz="1600" dirty="0" smtClean="0"/>
            </a:br>
            <a:r>
              <a:rPr lang="fr-FR" sz="1600" dirty="0" smtClean="0"/>
              <a:t>I.I.I         Le journaliste face à son public </a:t>
            </a:r>
            <a:br>
              <a:rPr lang="fr-FR" sz="1600" dirty="0" smtClean="0"/>
            </a:br>
            <a:r>
              <a:rPr lang="fr-FR" sz="1600" dirty="0" smtClean="0"/>
              <a:t>I.I.II       Le journaliste face à ses défis </a:t>
            </a:r>
            <a:br>
              <a:rPr lang="fr-FR" sz="1600" dirty="0" smtClean="0"/>
            </a:br>
            <a:r>
              <a:rPr lang="fr-FR" sz="1600" dirty="0" smtClean="0"/>
              <a:t> </a:t>
            </a:r>
            <a:br>
              <a:rPr lang="fr-FR" sz="1600" dirty="0" smtClean="0"/>
            </a:br>
            <a:r>
              <a:rPr lang="fr-FR" sz="1600" b="1" dirty="0" smtClean="0"/>
              <a:t>I.II          Que recherchent les journalistes ?</a:t>
            </a:r>
            <a:r>
              <a:rPr lang="fr-FR" sz="1600" dirty="0" smtClean="0"/>
              <a:t/>
            </a:r>
            <a:br>
              <a:rPr lang="fr-FR" sz="1600" dirty="0" smtClean="0"/>
            </a:br>
            <a:r>
              <a:rPr lang="fr-FR" sz="1600" dirty="0" smtClean="0"/>
              <a:t>I.II.I       Leurs besoins d’établir une relation professionnelle </a:t>
            </a:r>
            <a:br>
              <a:rPr lang="fr-FR" sz="1600" dirty="0" smtClean="0"/>
            </a:br>
            <a:r>
              <a:rPr lang="fr-FR" sz="1600" dirty="0" smtClean="0"/>
              <a:t>I.II.II      Leurs contraintes </a:t>
            </a:r>
            <a:br>
              <a:rPr lang="fr-FR" sz="1600" dirty="0" smtClean="0"/>
            </a:br>
            <a:r>
              <a:rPr lang="fr-FR" sz="1600" dirty="0" smtClean="0"/>
              <a:t>I.II.III     Leurs limites </a:t>
            </a:r>
            <a:br>
              <a:rPr lang="fr-FR" sz="1600" dirty="0" smtClean="0"/>
            </a:br>
            <a:r>
              <a:rPr lang="fr-FR" sz="1600" dirty="0" smtClean="0"/>
              <a:t> </a:t>
            </a:r>
            <a:br>
              <a:rPr lang="fr-FR" sz="1600" dirty="0" smtClean="0"/>
            </a:br>
            <a:endParaRPr lang="fr-CH" sz="1600" dirty="0"/>
          </a:p>
          <a:p>
            <a:pPr marL="290513" indent="-290513">
              <a:lnSpc>
                <a:spcPct val="150000"/>
              </a:lnSpc>
              <a:buClr>
                <a:srgbClr val="FF3300"/>
              </a:buClr>
              <a:buSzPct val="65000"/>
              <a:buFont typeface="Wingdings" pitchFamily="2" charset="2"/>
              <a:buNone/>
              <a:tabLst>
                <a:tab pos="384175" algn="l"/>
              </a:tabLst>
            </a:pPr>
            <a:endParaRPr lang="fr-CH" sz="1600" b="1" dirty="0"/>
          </a:p>
        </p:txBody>
      </p:sp>
      <p:sp>
        <p:nvSpPr>
          <p:cNvPr id="5123" name="Text Box 3"/>
          <p:cNvSpPr txBox="1">
            <a:spLocks noChangeArrowheads="1"/>
          </p:cNvSpPr>
          <p:nvPr/>
        </p:nvSpPr>
        <p:spPr bwMode="auto">
          <a:xfrm>
            <a:off x="185530" y="381000"/>
            <a:ext cx="8758445"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 Qui sont les journalistes et que recherchent-ils? </a:t>
            </a:r>
            <a:endParaRPr lang="fr-FR" sz="2800" b="1" dirty="0">
              <a:solidFill>
                <a:srgbClr val="FFFFFF"/>
              </a:solidFill>
            </a:endParaRPr>
          </a:p>
        </p:txBody>
      </p:sp>
      <p:sp>
        <p:nvSpPr>
          <p:cNvPr id="5124"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1036638" y="1311965"/>
            <a:ext cx="7697787" cy="7191431"/>
          </a:xfrm>
          <a:prstGeom prst="rect">
            <a:avLst/>
          </a:prstGeom>
          <a:noFill/>
          <a:ln w="9525">
            <a:noFill/>
            <a:miter lim="800000"/>
            <a:headEnd/>
            <a:tailEnd/>
          </a:ln>
        </p:spPr>
        <p:txBody>
          <a:bodyPr wrap="square">
            <a:spAutoFit/>
          </a:bodyPr>
          <a:lstStyle/>
          <a:p>
            <a:pPr marL="290513" indent="-290513">
              <a:lnSpc>
                <a:spcPct val="150000"/>
              </a:lnSpc>
              <a:buClr>
                <a:schemeClr val="accent2"/>
              </a:buClr>
              <a:buSzPct val="65000"/>
              <a:buFont typeface="Wingdings" pitchFamily="2" charset="2"/>
              <a:buNone/>
              <a:tabLst>
                <a:tab pos="384175" algn="l"/>
              </a:tabLst>
            </a:pPr>
            <a:r>
              <a:rPr lang="fr-FR" sz="1600" b="1" dirty="0"/>
              <a:t>II.I          Les relations à entretenir avec les médias</a:t>
            </a:r>
            <a:r>
              <a:rPr lang="fr-FR" sz="1600" dirty="0"/>
              <a:t/>
            </a:r>
            <a:br>
              <a:rPr lang="fr-FR" sz="1600" dirty="0"/>
            </a:br>
            <a:r>
              <a:rPr lang="fr-FR" sz="1600" dirty="0"/>
              <a:t>II.I.I       Que dois-je leur donner ?</a:t>
            </a:r>
            <a:br>
              <a:rPr lang="fr-FR" sz="1600" dirty="0"/>
            </a:br>
            <a:r>
              <a:rPr lang="fr-FR" sz="1600" dirty="0"/>
              <a:t>II.I.II      Comment dois-je me comporter ?</a:t>
            </a:r>
            <a:br>
              <a:rPr lang="fr-FR" sz="1600" dirty="0"/>
            </a:br>
            <a:r>
              <a:rPr lang="fr-FR" sz="1600" dirty="0"/>
              <a:t>II.I.III     De quoi dois-je me méfier </a:t>
            </a:r>
            <a:r>
              <a:rPr lang="fr-FR" sz="1600" dirty="0" smtClean="0"/>
              <a:t>?</a:t>
            </a:r>
            <a:r>
              <a:rPr lang="fr-FR" sz="1600" b="1" dirty="0"/>
              <a:t/>
            </a:r>
            <a:br>
              <a:rPr lang="fr-FR" sz="1600" b="1" dirty="0"/>
            </a:br>
            <a:r>
              <a:rPr lang="fr-FR" sz="1600" b="1" dirty="0"/>
              <a:t>II.II      </a:t>
            </a:r>
            <a:r>
              <a:rPr lang="fr-FR" sz="1600" b="1" dirty="0" smtClean="0"/>
              <a:t>Comment </a:t>
            </a:r>
            <a:r>
              <a:rPr lang="fr-FR" sz="1600" b="1" dirty="0"/>
              <a:t>le leur dire ? -&gt;les moyens de communication avec </a:t>
            </a:r>
            <a:r>
              <a:rPr lang="fr-FR" sz="1600" b="1" dirty="0" smtClean="0"/>
              <a:t>les</a:t>
            </a:r>
            <a:br>
              <a:rPr lang="fr-FR" sz="1600" b="1" dirty="0" smtClean="0"/>
            </a:br>
            <a:r>
              <a:rPr lang="fr-FR" sz="1600" b="1" dirty="0" smtClean="0"/>
              <a:t>		médias</a:t>
            </a:r>
            <a:r>
              <a:rPr lang="fr-FR" sz="1600" dirty="0"/>
              <a:t/>
            </a:r>
            <a:br>
              <a:rPr lang="fr-FR" sz="1600" dirty="0"/>
            </a:br>
            <a:r>
              <a:rPr lang="fr-FR" sz="1600" dirty="0"/>
              <a:t>II.II.I      Le relationnel</a:t>
            </a:r>
            <a:br>
              <a:rPr lang="fr-FR" sz="1600" dirty="0"/>
            </a:br>
            <a:r>
              <a:rPr lang="fr-FR" sz="1600" dirty="0"/>
              <a:t>II.II.II     L’attaché de presse</a:t>
            </a:r>
            <a:br>
              <a:rPr lang="fr-FR" sz="1600" dirty="0"/>
            </a:br>
            <a:r>
              <a:rPr lang="fr-FR" sz="1600" dirty="0"/>
              <a:t>II.II.III   Le fichier de presse</a:t>
            </a:r>
            <a:br>
              <a:rPr lang="fr-FR" sz="1600" dirty="0"/>
            </a:br>
            <a:r>
              <a:rPr lang="fr-FR" sz="1600" dirty="0"/>
              <a:t>II.II.IV   Le communiqué de presse </a:t>
            </a:r>
            <a:br>
              <a:rPr lang="fr-FR" sz="1600" dirty="0"/>
            </a:br>
            <a:r>
              <a:rPr lang="fr-FR" sz="1600" dirty="0"/>
              <a:t>II.II.V    La déclaration</a:t>
            </a:r>
            <a:br>
              <a:rPr lang="fr-FR" sz="1600" dirty="0"/>
            </a:br>
            <a:r>
              <a:rPr lang="fr-FR" sz="1600" dirty="0"/>
              <a:t>II.II.VI   Le point presse</a:t>
            </a:r>
            <a:br>
              <a:rPr lang="fr-FR" sz="1600" dirty="0"/>
            </a:br>
            <a:r>
              <a:rPr lang="fr-FR" sz="1600" dirty="0"/>
              <a:t>II.II.VII  La conférence de presse</a:t>
            </a:r>
            <a:br>
              <a:rPr lang="fr-FR" sz="1600" dirty="0"/>
            </a:br>
            <a:r>
              <a:rPr lang="fr-FR" sz="1600" dirty="0"/>
              <a:t>II.II.VII  Le voyage de presse</a:t>
            </a:r>
            <a:br>
              <a:rPr lang="fr-FR" sz="1600" dirty="0"/>
            </a:br>
            <a:r>
              <a:rPr lang="fr-FR" sz="1600" dirty="0"/>
              <a:t>II.II.VIII L’interview </a:t>
            </a:r>
            <a:br>
              <a:rPr lang="fr-FR" sz="1600" dirty="0"/>
            </a:br>
            <a:r>
              <a:rPr lang="fr-FR" sz="1600" dirty="0"/>
              <a:t/>
            </a:r>
            <a:br>
              <a:rPr lang="fr-FR" sz="1600" dirty="0"/>
            </a:br>
            <a:r>
              <a:rPr lang="fr-FR" sz="1600" dirty="0"/>
              <a:t> </a:t>
            </a:r>
            <a:r>
              <a:rPr lang="fr-FR" sz="1600" dirty="0" smtClean="0"/>
              <a:t> </a:t>
            </a:r>
            <a:br>
              <a:rPr lang="fr-FR" sz="1600" dirty="0" smtClean="0"/>
            </a:br>
            <a:endParaRPr lang="fr-CH" sz="1600" dirty="0" smtClean="0"/>
          </a:p>
          <a:p>
            <a:pPr marL="290513" indent="-290513">
              <a:lnSpc>
                <a:spcPct val="150000"/>
              </a:lnSpc>
              <a:buClr>
                <a:srgbClr val="FF3300"/>
              </a:buClr>
              <a:buSzPct val="65000"/>
              <a:buFont typeface="Wingdings" pitchFamily="2" charset="2"/>
              <a:buNone/>
              <a:tabLst>
                <a:tab pos="384175" algn="l"/>
              </a:tabLst>
            </a:pPr>
            <a:endParaRPr lang="fr-CH" sz="1600" b="1" dirty="0"/>
          </a:p>
        </p:txBody>
      </p:sp>
      <p:sp>
        <p:nvSpPr>
          <p:cNvPr id="5123" name="Text Box 3"/>
          <p:cNvSpPr txBox="1">
            <a:spLocks noChangeArrowheads="1"/>
          </p:cNvSpPr>
          <p:nvPr/>
        </p:nvSpPr>
        <p:spPr bwMode="auto">
          <a:xfrm>
            <a:off x="185530" y="381000"/>
            <a:ext cx="8758445"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 Savoir communiquer avec les médias</a:t>
            </a:r>
            <a:endParaRPr lang="fr-FR" sz="2800" b="1" dirty="0">
              <a:solidFill>
                <a:srgbClr val="FFFFFF"/>
              </a:solidFill>
            </a:endParaRPr>
          </a:p>
        </p:txBody>
      </p:sp>
      <p:sp>
        <p:nvSpPr>
          <p:cNvPr id="5124"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1036638" y="1433513"/>
            <a:ext cx="7697787" cy="5262979"/>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None/>
              <a:tabLst>
                <a:tab pos="384175" algn="l"/>
              </a:tabLst>
            </a:pPr>
            <a:r>
              <a:rPr lang="fr-FR" sz="1600" dirty="0"/>
              <a:t/>
            </a:r>
            <a:br>
              <a:rPr lang="fr-FR" sz="1600" dirty="0"/>
            </a:br>
            <a:r>
              <a:rPr lang="fr-FR" sz="1600" dirty="0"/>
              <a:t> </a:t>
            </a:r>
            <a:r>
              <a:rPr lang="fr-FR" sz="1600" b="1" dirty="0"/>
              <a:t/>
            </a:r>
            <a:br>
              <a:rPr lang="fr-FR" sz="1600" b="1" dirty="0"/>
            </a:br>
            <a:r>
              <a:rPr lang="fr-FR" sz="1600" b="1" dirty="0"/>
              <a:t>II.III       Que faire quand tout va </a:t>
            </a:r>
            <a:r>
              <a:rPr lang="fr-FR" sz="1600" b="1" dirty="0" smtClean="0"/>
              <a:t>mal? </a:t>
            </a:r>
            <a:r>
              <a:rPr lang="fr-FR" sz="1600" b="1" dirty="0"/>
              <a:t>: la communication de crise</a:t>
            </a:r>
            <a:r>
              <a:rPr lang="fr-FR" sz="1600" dirty="0"/>
              <a:t/>
            </a:r>
            <a:br>
              <a:rPr lang="fr-FR" sz="1600" dirty="0"/>
            </a:br>
            <a:r>
              <a:rPr lang="fr-FR" sz="1600" dirty="0"/>
              <a:t>II.III.I     Le calme avant la tempête</a:t>
            </a:r>
            <a:br>
              <a:rPr lang="fr-FR" sz="1600" dirty="0"/>
            </a:br>
            <a:r>
              <a:rPr lang="fr-FR" sz="1600" dirty="0"/>
              <a:t>II.III.II   Se préparer au pire pour mieux répondre </a:t>
            </a:r>
            <a:br>
              <a:rPr lang="fr-FR" sz="1600" dirty="0"/>
            </a:br>
            <a:r>
              <a:rPr lang="fr-FR" sz="1600" dirty="0"/>
              <a:t>II.III.III  Ne pas communiquer c’est communiquer</a:t>
            </a:r>
            <a:br>
              <a:rPr lang="fr-FR" sz="1600" dirty="0"/>
            </a:br>
            <a:r>
              <a:rPr lang="fr-FR" sz="1600" dirty="0"/>
              <a:t/>
            </a:r>
            <a:br>
              <a:rPr lang="fr-FR" sz="1600" dirty="0"/>
            </a:br>
            <a:r>
              <a:rPr lang="fr-FR" sz="1600" b="1" dirty="0"/>
              <a:t>II.IV       Et après…Quo </a:t>
            </a:r>
            <a:r>
              <a:rPr lang="fr-FR" sz="1600" b="1" dirty="0" err="1"/>
              <a:t>Vadis</a:t>
            </a:r>
            <a:r>
              <a:rPr lang="fr-FR" sz="1600" b="1" dirty="0"/>
              <a:t> ? – Quand votre communication se transforme en information</a:t>
            </a:r>
            <a:r>
              <a:rPr lang="fr-FR" sz="1600" dirty="0"/>
              <a:t/>
            </a:r>
            <a:br>
              <a:rPr lang="fr-FR" sz="1600" dirty="0"/>
            </a:br>
            <a:r>
              <a:rPr lang="fr-FR" sz="1600" dirty="0" smtClean="0"/>
              <a:t>II.IV.I </a:t>
            </a:r>
            <a:r>
              <a:rPr lang="fr-FR" sz="1600" dirty="0"/>
              <a:t>    De la matière première au produit fini</a:t>
            </a:r>
            <a:br>
              <a:rPr lang="fr-FR" sz="1600" dirty="0"/>
            </a:br>
            <a:r>
              <a:rPr lang="fr-FR" sz="1600" dirty="0"/>
              <a:t>II.IV.II   Rétablir « sa » vérité </a:t>
            </a:r>
            <a:br>
              <a:rPr lang="fr-FR" sz="1600" dirty="0"/>
            </a:br>
            <a:r>
              <a:rPr lang="fr-FR" sz="1600" dirty="0"/>
              <a:t> </a:t>
            </a:r>
            <a:r>
              <a:rPr lang="fr-FR" sz="1600" dirty="0" smtClean="0"/>
              <a:t> </a:t>
            </a:r>
            <a:br>
              <a:rPr lang="fr-FR" sz="1600" dirty="0" smtClean="0"/>
            </a:br>
            <a:endParaRPr lang="fr-CH" sz="1600" dirty="0" smtClean="0"/>
          </a:p>
          <a:p>
            <a:pPr marL="290513" indent="-290513">
              <a:lnSpc>
                <a:spcPct val="150000"/>
              </a:lnSpc>
              <a:buClr>
                <a:srgbClr val="FF3300"/>
              </a:buClr>
              <a:buSzPct val="65000"/>
              <a:buFont typeface="Wingdings" pitchFamily="2" charset="2"/>
              <a:buNone/>
              <a:tabLst>
                <a:tab pos="384175" algn="l"/>
              </a:tabLst>
            </a:pPr>
            <a:endParaRPr lang="fr-CH" sz="1600" b="1" dirty="0"/>
          </a:p>
        </p:txBody>
      </p:sp>
      <p:sp>
        <p:nvSpPr>
          <p:cNvPr id="5123" name="Text Box 3"/>
          <p:cNvSpPr txBox="1">
            <a:spLocks noChangeArrowheads="1"/>
          </p:cNvSpPr>
          <p:nvPr/>
        </p:nvSpPr>
        <p:spPr bwMode="auto">
          <a:xfrm>
            <a:off x="185530" y="381000"/>
            <a:ext cx="8758445"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 Savoir communiquer avec les médias</a:t>
            </a:r>
            <a:endParaRPr lang="fr-FR" sz="2800" b="1" dirty="0">
              <a:solidFill>
                <a:srgbClr val="FFFFFF"/>
              </a:solidFill>
            </a:endParaRPr>
          </a:p>
        </p:txBody>
      </p:sp>
      <p:sp>
        <p:nvSpPr>
          <p:cNvPr id="5124"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1036638" y="1433513"/>
            <a:ext cx="7697787" cy="4893647"/>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None/>
              <a:tabLst>
                <a:tab pos="384175" algn="l"/>
              </a:tabLst>
            </a:pPr>
            <a:r>
              <a:rPr lang="fr-FR" sz="1600" b="1" dirty="0"/>
              <a:t>III.I         Je répond aux questions du journaliste : Les règles de l’interview</a:t>
            </a:r>
            <a:r>
              <a:rPr lang="fr-FR" sz="1600" dirty="0"/>
              <a:t/>
            </a:r>
            <a:br>
              <a:rPr lang="fr-FR" sz="1600" dirty="0"/>
            </a:br>
            <a:r>
              <a:rPr lang="fr-FR" sz="1600" dirty="0"/>
              <a:t>III.I.I      Comment parler pour émettre un message reçu 5 sur 5 </a:t>
            </a:r>
            <a:br>
              <a:rPr lang="fr-FR" sz="1600" dirty="0"/>
            </a:br>
            <a:r>
              <a:rPr lang="fr-FR" sz="1600" dirty="0"/>
              <a:t>III.I.II     Comment se passe une interview ? </a:t>
            </a:r>
            <a:br>
              <a:rPr lang="fr-FR" sz="1600" dirty="0"/>
            </a:br>
            <a:r>
              <a:rPr lang="fr-FR" sz="1600" dirty="0"/>
              <a:t>III.I.II     Comment s’entraîner à l’interview </a:t>
            </a:r>
            <a:br>
              <a:rPr lang="fr-FR" sz="1600" dirty="0"/>
            </a:br>
            <a:r>
              <a:rPr lang="fr-FR" sz="1600" dirty="0"/>
              <a:t>III.I.III    Comment éviter la question piège</a:t>
            </a:r>
            <a:r>
              <a:rPr lang="fr-FR" sz="1600" b="1" dirty="0"/>
              <a:t/>
            </a:r>
            <a:br>
              <a:rPr lang="fr-FR" sz="1600" b="1" dirty="0"/>
            </a:br>
            <a:r>
              <a:rPr lang="fr-FR" sz="1600" b="1" dirty="0"/>
              <a:t/>
            </a:r>
            <a:br>
              <a:rPr lang="fr-FR" sz="1600" b="1" dirty="0"/>
            </a:br>
            <a:r>
              <a:rPr lang="fr-FR" sz="1600" b="1" dirty="0"/>
              <a:t>III.II        Je parle  à un large public (communication interne, </a:t>
            </a:r>
            <a:r>
              <a:rPr lang="fr-FR" sz="1600" b="1" dirty="0" smtClean="0"/>
              <a:t>				institutionnelle</a:t>
            </a:r>
            <a:r>
              <a:rPr lang="fr-FR" sz="1600" b="1" dirty="0"/>
              <a:t>, réunion et assemblée)</a:t>
            </a:r>
            <a:r>
              <a:rPr lang="fr-FR" sz="1600" dirty="0"/>
              <a:t> </a:t>
            </a:r>
            <a:br>
              <a:rPr lang="fr-FR" sz="1600" dirty="0"/>
            </a:br>
            <a:r>
              <a:rPr lang="fr-FR" sz="1600" dirty="0"/>
              <a:t>III.II.I     Comment se préparer en amont de l’intervention ?</a:t>
            </a:r>
            <a:br>
              <a:rPr lang="fr-FR" sz="1600" dirty="0"/>
            </a:br>
            <a:r>
              <a:rPr lang="fr-FR" sz="1600" dirty="0"/>
              <a:t>III.II.II    Comment effectuer ma prise de parole publique </a:t>
            </a:r>
            <a:br>
              <a:rPr lang="fr-FR" sz="1600" dirty="0"/>
            </a:br>
            <a:r>
              <a:rPr lang="fr-FR" sz="1600" dirty="0"/>
              <a:t>III.II.III  Les questions réponses (Q&amp;</a:t>
            </a:r>
            <a:r>
              <a:rPr lang="fr-FR" sz="1600" dirty="0" err="1"/>
              <a:t>A’s</a:t>
            </a:r>
            <a:r>
              <a:rPr lang="fr-FR" sz="1600" dirty="0"/>
              <a:t>) avec les spectateurs </a:t>
            </a:r>
            <a:r>
              <a:rPr lang="fr-FR" sz="1600" dirty="0" smtClean="0"/>
              <a:t>  </a:t>
            </a:r>
            <a:br>
              <a:rPr lang="fr-FR" sz="1600" dirty="0" smtClean="0"/>
            </a:br>
            <a:endParaRPr lang="fr-CH" sz="1600" dirty="0" smtClean="0"/>
          </a:p>
          <a:p>
            <a:pPr marL="290513" indent="-290513">
              <a:lnSpc>
                <a:spcPct val="150000"/>
              </a:lnSpc>
              <a:buClr>
                <a:srgbClr val="FF3300"/>
              </a:buClr>
              <a:buSzPct val="65000"/>
              <a:buFont typeface="Wingdings" pitchFamily="2" charset="2"/>
              <a:buNone/>
              <a:tabLst>
                <a:tab pos="384175" algn="l"/>
              </a:tabLst>
            </a:pPr>
            <a:endParaRPr lang="fr-CH" sz="1600" b="1" dirty="0"/>
          </a:p>
        </p:txBody>
      </p:sp>
      <p:sp>
        <p:nvSpPr>
          <p:cNvPr id="5123" name="Text Box 3"/>
          <p:cNvSpPr txBox="1">
            <a:spLocks noChangeArrowheads="1"/>
          </p:cNvSpPr>
          <p:nvPr/>
        </p:nvSpPr>
        <p:spPr bwMode="auto">
          <a:xfrm>
            <a:off x="185530" y="381000"/>
            <a:ext cx="8758445"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 La prise de parole</a:t>
            </a:r>
            <a:endParaRPr lang="fr-FR" sz="2800" b="1" dirty="0">
              <a:solidFill>
                <a:srgbClr val="FFFFFF"/>
              </a:solidFill>
            </a:endParaRPr>
          </a:p>
        </p:txBody>
      </p:sp>
      <p:sp>
        <p:nvSpPr>
          <p:cNvPr id="5124"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1036638" y="1433513"/>
            <a:ext cx="7697787" cy="1200329"/>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None/>
              <a:tabLst>
                <a:tab pos="384175" algn="l"/>
              </a:tabLst>
            </a:pPr>
            <a:r>
              <a:rPr lang="fr-FR" sz="1600" dirty="0" smtClean="0"/>
              <a:t> </a:t>
            </a:r>
            <a:br>
              <a:rPr lang="fr-FR" sz="1600" dirty="0" smtClean="0"/>
            </a:br>
            <a:endParaRPr lang="fr-CH" sz="1600" dirty="0" smtClean="0"/>
          </a:p>
          <a:p>
            <a:pPr marL="290513" indent="-290513">
              <a:lnSpc>
                <a:spcPct val="150000"/>
              </a:lnSpc>
              <a:buClr>
                <a:srgbClr val="FF3300"/>
              </a:buClr>
              <a:buSzPct val="65000"/>
              <a:buFont typeface="Wingdings" pitchFamily="2" charset="2"/>
              <a:buNone/>
              <a:tabLst>
                <a:tab pos="384175" algn="l"/>
              </a:tabLst>
            </a:pPr>
            <a:endParaRPr lang="fr-CH" sz="1600" b="1" dirty="0"/>
          </a:p>
        </p:txBody>
      </p:sp>
      <p:sp>
        <p:nvSpPr>
          <p:cNvPr id="5123" name="Text Box 3"/>
          <p:cNvSpPr txBox="1">
            <a:spLocks noChangeArrowheads="1"/>
          </p:cNvSpPr>
          <p:nvPr/>
        </p:nvSpPr>
        <p:spPr bwMode="auto">
          <a:xfrm>
            <a:off x="185530" y="381000"/>
            <a:ext cx="8758445"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IV. Conclusion et échange de point-de-vues</a:t>
            </a:r>
            <a:endParaRPr lang="fr-FR" sz="2800" b="1" dirty="0">
              <a:solidFill>
                <a:srgbClr val="FFFFFF"/>
              </a:solidFill>
            </a:endParaRPr>
          </a:p>
        </p:txBody>
      </p:sp>
      <p:sp>
        <p:nvSpPr>
          <p:cNvPr id="5124"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1200329"/>
          </a:xfrm>
          <a:prstGeom prst="rect">
            <a:avLst/>
          </a:prstGeom>
          <a:noFill/>
          <a:ln w="9525">
            <a:noFill/>
            <a:miter lim="800000"/>
            <a:headEnd/>
            <a:tailEnd/>
          </a:ln>
        </p:spPr>
        <p:txBody>
          <a:bodyPr>
            <a:spAutoFit/>
          </a:bodyPr>
          <a:lstStyle/>
          <a:p>
            <a:pPr marL="290513" indent="-290513">
              <a:lnSpc>
                <a:spcPct val="150000"/>
              </a:lnSpc>
              <a:buClr>
                <a:srgbClr val="FF3300"/>
              </a:buClr>
              <a:buSzPct val="65000"/>
              <a:buFont typeface="Wingdings" pitchFamily="2" charset="2"/>
              <a:buNone/>
              <a:tabLst>
                <a:tab pos="384175" algn="l"/>
              </a:tabLst>
            </a:pPr>
            <a:endParaRPr lang="fr-CH" sz="1600" b="1" dirty="0" smtClean="0"/>
          </a:p>
          <a:p>
            <a:pPr marL="290513" indent="-290513">
              <a:lnSpc>
                <a:spcPct val="150000"/>
              </a:lnSpc>
              <a:buClr>
                <a:schemeClr val="accent2"/>
              </a:buClr>
              <a:buSzPct val="65000"/>
              <a:buFont typeface="Wingdings" pitchFamily="2" charset="2"/>
              <a:buChar char="n"/>
              <a:tabLst>
                <a:tab pos="384175" algn="l"/>
              </a:tabLst>
            </a:pPr>
            <a:r>
              <a:rPr lang="fr-CH" sz="1600" dirty="0" smtClean="0"/>
              <a:t>Le journaliste face à son public</a:t>
            </a:r>
          </a:p>
          <a:p>
            <a:pPr marL="290513" indent="-290513">
              <a:lnSpc>
                <a:spcPct val="150000"/>
              </a:lnSpc>
              <a:buClr>
                <a:schemeClr val="accent2"/>
              </a:buClr>
              <a:buSzPct val="65000"/>
              <a:buFont typeface="Wingdings" pitchFamily="2" charset="2"/>
              <a:buChar char="n"/>
              <a:tabLst>
                <a:tab pos="384175" algn="l"/>
              </a:tabLst>
            </a:pPr>
            <a:r>
              <a:rPr lang="fr-CH" sz="1600" dirty="0" smtClean="0"/>
              <a:t>Le journaliste face à ses défis</a:t>
            </a:r>
          </a:p>
        </p:txBody>
      </p:sp>
      <p:sp>
        <p:nvSpPr>
          <p:cNvPr id="4099" name="Text Box 3"/>
          <p:cNvSpPr txBox="1">
            <a:spLocks noChangeArrowheads="1"/>
          </p:cNvSpPr>
          <p:nvPr/>
        </p:nvSpPr>
        <p:spPr bwMode="auto">
          <a:xfrm>
            <a:off x="2188637" y="381000"/>
            <a:ext cx="6755374" cy="954107"/>
          </a:xfrm>
          <a:prstGeom prst="rect">
            <a:avLst/>
          </a:prstGeom>
          <a:noFill/>
          <a:ln w="9525">
            <a:noFill/>
            <a:miter lim="800000"/>
            <a:headEnd/>
            <a:tailEnd/>
          </a:ln>
        </p:spPr>
        <p:txBody>
          <a:bodyPr wrap="none">
            <a:spAutoFit/>
          </a:bodyPr>
          <a:lstStyle/>
          <a:p>
            <a:pPr algn="r"/>
            <a:r>
              <a:rPr lang="fr-CH" sz="2800" b="1" dirty="0" smtClean="0">
                <a:solidFill>
                  <a:srgbClr val="FFFFFF"/>
                </a:solidFill>
              </a:rPr>
              <a:t>I.I Le journaliste vu par lui-même: </a:t>
            </a:r>
            <a:br>
              <a:rPr lang="fr-CH" sz="2800" b="1" dirty="0" smtClean="0">
                <a:solidFill>
                  <a:srgbClr val="FFFFFF"/>
                </a:solidFill>
              </a:rPr>
            </a:br>
            <a:r>
              <a:rPr lang="fr-CH" sz="2800" b="1" dirty="0" smtClean="0">
                <a:solidFill>
                  <a:srgbClr val="FFFFFF"/>
                </a:solidFill>
              </a:rPr>
              <a:t>un professionnel de la communication</a:t>
            </a:r>
            <a:endParaRPr lang="fr-FR" sz="2800" b="1" dirty="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4154984"/>
          </a:xfrm>
          <a:prstGeom prst="rect">
            <a:avLst/>
          </a:prstGeom>
          <a:noFill/>
          <a:ln w="9525">
            <a:noFill/>
            <a:miter lim="800000"/>
            <a:headEnd/>
            <a:tailEnd/>
          </a:ln>
        </p:spPr>
        <p:txBody>
          <a:bodyPr>
            <a:spAutoFit/>
          </a:bodyPr>
          <a:lstStyle/>
          <a:p>
            <a:pPr marL="290513" indent="-290513">
              <a:lnSpc>
                <a:spcPct val="150000"/>
              </a:lnSpc>
              <a:buClr>
                <a:srgbClr val="FF3300"/>
              </a:buClr>
              <a:buSzPct val="65000"/>
              <a:buFont typeface="Wingdings" pitchFamily="2" charset="2"/>
              <a:buNone/>
              <a:tabLst>
                <a:tab pos="384175" algn="l"/>
              </a:tabLst>
            </a:pPr>
            <a:endParaRPr lang="fr-CH" sz="1600" b="1" dirty="0"/>
          </a:p>
          <a:p>
            <a:pPr marL="290513" indent="-290513">
              <a:lnSpc>
                <a:spcPct val="150000"/>
              </a:lnSpc>
              <a:buClr>
                <a:schemeClr val="accent2"/>
              </a:buClr>
              <a:buSzPct val="65000"/>
              <a:buFont typeface="Wingdings" pitchFamily="2" charset="2"/>
              <a:buChar char="n"/>
              <a:tabLst>
                <a:tab pos="384175" algn="l"/>
              </a:tabLst>
            </a:pPr>
            <a:r>
              <a:rPr lang="fr-CH" sz="1600" dirty="0" smtClean="0"/>
              <a:t>Sont-ils compétents?</a:t>
            </a:r>
            <a:endParaRPr lang="fr-CH" sz="1600" dirty="0"/>
          </a:p>
          <a:p>
            <a:pPr marL="290513" indent="-290513">
              <a:lnSpc>
                <a:spcPct val="150000"/>
              </a:lnSpc>
              <a:buClr>
                <a:schemeClr val="accent2"/>
              </a:buClr>
              <a:buSzPct val="65000"/>
              <a:buFont typeface="Wingdings" pitchFamily="2" charset="2"/>
              <a:buChar char="n"/>
              <a:tabLst>
                <a:tab pos="384175" algn="l"/>
              </a:tabLst>
            </a:pPr>
            <a:r>
              <a:rPr lang="fr-CH" sz="1600" dirty="0" smtClean="0"/>
              <a:t>Sont-ils honnêtes?</a:t>
            </a:r>
            <a:endParaRPr lang="fr-CH" sz="1600" dirty="0"/>
          </a:p>
          <a:p>
            <a:pPr marL="290513" indent="-290513">
              <a:lnSpc>
                <a:spcPct val="150000"/>
              </a:lnSpc>
              <a:buClr>
                <a:schemeClr val="accent2"/>
              </a:buClr>
              <a:buSzPct val="65000"/>
              <a:buFont typeface="Wingdings" pitchFamily="2" charset="2"/>
              <a:buChar char="n"/>
              <a:tabLst>
                <a:tab pos="384175" algn="l"/>
              </a:tabLst>
            </a:pPr>
            <a:r>
              <a:rPr lang="fr-CH" sz="1600" dirty="0" smtClean="0"/>
              <a:t>Racontent-ils des histoires?</a:t>
            </a:r>
          </a:p>
          <a:p>
            <a:pPr marL="290513" indent="-290513">
              <a:lnSpc>
                <a:spcPct val="150000"/>
              </a:lnSpc>
              <a:buClr>
                <a:schemeClr val="accent2"/>
              </a:buClr>
              <a:buSzPct val="65000"/>
              <a:buFont typeface="Wingdings" pitchFamily="2" charset="2"/>
              <a:buChar char="n"/>
              <a:tabLst>
                <a:tab pos="384175" algn="l"/>
              </a:tabLst>
            </a:pPr>
            <a:r>
              <a:rPr lang="fr-CH" sz="1600" dirty="0" smtClean="0"/>
              <a:t>Sont-ils objectifs?</a:t>
            </a:r>
          </a:p>
          <a:p>
            <a:pPr marL="290513" indent="-290513">
              <a:lnSpc>
                <a:spcPct val="150000"/>
              </a:lnSpc>
              <a:buClr>
                <a:schemeClr val="accent2"/>
              </a:buClr>
              <a:buSzPct val="65000"/>
              <a:buFont typeface="Wingdings" pitchFamily="2" charset="2"/>
              <a:buChar char="n"/>
              <a:tabLst>
                <a:tab pos="384175" algn="l"/>
              </a:tabLst>
            </a:pPr>
            <a:r>
              <a:rPr lang="fr-CH" sz="1600" dirty="0" smtClean="0"/>
              <a:t>Font-ils l’opinion publique ou ne faut-ils que la relayer?</a:t>
            </a:r>
          </a:p>
          <a:p>
            <a:pPr marL="290513" indent="-290513">
              <a:lnSpc>
                <a:spcPct val="150000"/>
              </a:lnSpc>
              <a:buClr>
                <a:schemeClr val="accent2"/>
              </a:buClr>
              <a:buSzPct val="65000"/>
              <a:buFont typeface="Wingdings" pitchFamily="2" charset="2"/>
              <a:buChar char="n"/>
              <a:tabLst>
                <a:tab pos="384175" algn="l"/>
              </a:tabLst>
            </a:pPr>
            <a:r>
              <a:rPr lang="fr-CH" sz="1600" dirty="0" smtClean="0"/>
              <a:t>Sont-ils imbus d’eux-mêmes?</a:t>
            </a:r>
            <a:endParaRPr lang="fr-CH" sz="1600" dirty="0"/>
          </a:p>
          <a:p>
            <a:pPr marL="290513" indent="-290513">
              <a:lnSpc>
                <a:spcPct val="150000"/>
              </a:lnSpc>
              <a:buClr>
                <a:schemeClr val="accent2"/>
              </a:buClr>
              <a:buSzPct val="65000"/>
              <a:buFont typeface="Wingdings" pitchFamily="2" charset="2"/>
              <a:buChar char="n"/>
              <a:tabLst>
                <a:tab pos="384175" algn="l"/>
              </a:tabLst>
            </a:pPr>
            <a:r>
              <a:rPr lang="fr-CH" sz="1600" dirty="0" smtClean="0"/>
              <a:t>Parlent-ils tous de la même chose?</a:t>
            </a:r>
          </a:p>
          <a:p>
            <a:pPr marL="290513" indent="-290513">
              <a:lnSpc>
                <a:spcPct val="150000"/>
              </a:lnSpc>
              <a:buClr>
                <a:schemeClr val="accent2"/>
              </a:buClr>
              <a:buSzPct val="65000"/>
              <a:buFont typeface="Wingdings" pitchFamily="2" charset="2"/>
              <a:buChar char="n"/>
              <a:tabLst>
                <a:tab pos="384175" algn="l"/>
              </a:tabLst>
            </a:pPr>
            <a:r>
              <a:rPr lang="fr-CH" sz="1600" dirty="0" smtClean="0"/>
              <a:t>Savent-ils de quoi ils parlent?</a:t>
            </a:r>
          </a:p>
          <a:p>
            <a:pPr marL="290513" indent="-290513">
              <a:lnSpc>
                <a:spcPct val="150000"/>
              </a:lnSpc>
              <a:buClr>
                <a:schemeClr val="accent2"/>
              </a:buClr>
              <a:buSzPct val="65000"/>
              <a:buFont typeface="Wingdings" pitchFamily="2" charset="2"/>
              <a:buChar char="n"/>
              <a:tabLst>
                <a:tab pos="384175" algn="l"/>
              </a:tabLst>
            </a:pPr>
            <a:r>
              <a:rPr lang="fr-CH" sz="1600" dirty="0" smtClean="0"/>
              <a:t>Pourquoi les journalistes racontent-ils n’importe quoi?</a:t>
            </a:r>
          </a:p>
          <a:p>
            <a:pPr marL="290513" indent="-290513">
              <a:lnSpc>
                <a:spcPct val="150000"/>
              </a:lnSpc>
              <a:buClr>
                <a:schemeClr val="accent2"/>
              </a:buClr>
              <a:buSzPct val="65000"/>
              <a:buFont typeface="Wingdings" pitchFamily="2" charset="2"/>
              <a:buChar char="n"/>
              <a:tabLst>
                <a:tab pos="384175" algn="l"/>
              </a:tabLst>
            </a:pPr>
            <a:r>
              <a:rPr lang="fr-CH" sz="1600" dirty="0" smtClean="0"/>
              <a:t>Le journaliste est-il l’ennemi à abattre?</a:t>
            </a:r>
            <a:endParaRPr lang="fr-CH" sz="800" dirty="0"/>
          </a:p>
        </p:txBody>
      </p:sp>
      <p:sp>
        <p:nvSpPr>
          <p:cNvPr id="4099" name="Text Box 3"/>
          <p:cNvSpPr txBox="1">
            <a:spLocks noChangeArrowheads="1"/>
          </p:cNvSpPr>
          <p:nvPr/>
        </p:nvSpPr>
        <p:spPr bwMode="auto">
          <a:xfrm>
            <a:off x="2809027" y="381000"/>
            <a:ext cx="6135013" cy="523220"/>
          </a:xfrm>
          <a:prstGeom prst="rect">
            <a:avLst/>
          </a:prstGeom>
          <a:noFill/>
          <a:ln w="9525">
            <a:noFill/>
            <a:miter lim="800000"/>
            <a:headEnd/>
            <a:tailEnd/>
          </a:ln>
        </p:spPr>
        <p:txBody>
          <a:bodyPr wrap="none">
            <a:spAutoFit/>
          </a:bodyPr>
          <a:lstStyle/>
          <a:p>
            <a:pPr algn="r"/>
            <a:r>
              <a:rPr lang="fr-CH" sz="2800" b="1" dirty="0" smtClean="0">
                <a:solidFill>
                  <a:srgbClr val="FFFFFF"/>
                </a:solidFill>
              </a:rPr>
              <a:t>I.I.I Le journaliste face à son public</a:t>
            </a:r>
            <a:endParaRPr lang="fr-FR" sz="2800" b="1" dirty="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1754326"/>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Ont-ils les moyens de travailler correctement?</a:t>
            </a:r>
            <a:endParaRPr lang="fr-CH" sz="1600" dirty="0"/>
          </a:p>
          <a:p>
            <a:pPr marL="290513" indent="-290513">
              <a:lnSpc>
                <a:spcPct val="150000"/>
              </a:lnSpc>
              <a:buClr>
                <a:schemeClr val="accent2"/>
              </a:buClr>
              <a:buSzPct val="65000"/>
              <a:buFont typeface="Wingdings" pitchFamily="2" charset="2"/>
              <a:buChar char="n"/>
              <a:tabLst>
                <a:tab pos="384175" algn="l"/>
              </a:tabLst>
            </a:pPr>
            <a:r>
              <a:rPr lang="fr-CH" sz="1600" dirty="0" smtClean="0"/>
              <a:t>La presse censure-t-elle ou est-elle censurée?</a:t>
            </a:r>
            <a:endParaRPr lang="fr-CH" sz="1600" dirty="0"/>
          </a:p>
          <a:p>
            <a:pPr marL="290513" indent="-290513">
              <a:lnSpc>
                <a:spcPct val="150000"/>
              </a:lnSpc>
              <a:buClr>
                <a:schemeClr val="accent2"/>
              </a:buClr>
              <a:buSzPct val="65000"/>
              <a:buFont typeface="Wingdings" pitchFamily="2" charset="2"/>
              <a:buChar char="n"/>
              <a:tabLst>
                <a:tab pos="384175" algn="l"/>
              </a:tabLst>
            </a:pPr>
            <a:r>
              <a:rPr lang="fr-CH" sz="1600" dirty="0" smtClean="0"/>
              <a:t>Les journalistes sont-ils de mèche avec le pouvoir?</a:t>
            </a:r>
          </a:p>
          <a:p>
            <a:pPr marL="290513" indent="-290513">
              <a:lnSpc>
                <a:spcPct val="150000"/>
              </a:lnSpc>
              <a:buClr>
                <a:schemeClr val="accent2"/>
              </a:buClr>
              <a:buSzPct val="65000"/>
              <a:buFont typeface="Wingdings" pitchFamily="2" charset="2"/>
              <a:buChar char="n"/>
              <a:tabLst>
                <a:tab pos="384175" algn="l"/>
              </a:tabLst>
            </a:pPr>
            <a:r>
              <a:rPr lang="fr-CH" sz="1600" dirty="0" smtClean="0"/>
              <a:t>Sont-ils puissants ou aux ordres des puissants?</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2966138" y="381000"/>
            <a:ext cx="5977919" cy="523220"/>
          </a:xfrm>
          <a:prstGeom prst="rect">
            <a:avLst/>
          </a:prstGeom>
          <a:noFill/>
          <a:ln w="9525">
            <a:noFill/>
            <a:miter lim="800000"/>
            <a:headEnd/>
            <a:tailEnd/>
          </a:ln>
        </p:spPr>
        <p:txBody>
          <a:bodyPr wrap="none">
            <a:spAutoFit/>
          </a:bodyPr>
          <a:lstStyle/>
          <a:p>
            <a:pPr algn="r"/>
            <a:r>
              <a:rPr lang="fr-CH" sz="2800" b="1" dirty="0" smtClean="0">
                <a:solidFill>
                  <a:srgbClr val="5F5F5F"/>
                </a:solidFill>
              </a:rPr>
              <a:t>I.I.II Le journaliste face à ses défis</a:t>
            </a:r>
            <a:endParaRPr lang="fr-FR" sz="2800" b="1" dirty="0">
              <a:solidFill>
                <a:srgbClr val="5F5F5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1384995"/>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Leurs besoins d’établir une relation professionnelle</a:t>
            </a:r>
            <a:endParaRPr lang="fr-CH" sz="1600" dirty="0"/>
          </a:p>
          <a:p>
            <a:pPr marL="290513" indent="-290513">
              <a:lnSpc>
                <a:spcPct val="150000"/>
              </a:lnSpc>
              <a:buClr>
                <a:schemeClr val="accent2"/>
              </a:buClr>
              <a:buSzPct val="65000"/>
              <a:buFont typeface="Wingdings" pitchFamily="2" charset="2"/>
              <a:buChar char="n"/>
              <a:tabLst>
                <a:tab pos="384175" algn="l"/>
              </a:tabLst>
            </a:pPr>
            <a:r>
              <a:rPr lang="fr-CH" sz="1600" dirty="0" smtClean="0"/>
              <a:t>Leurs contraintes</a:t>
            </a:r>
            <a:endParaRPr lang="fr-CH" sz="1600" dirty="0"/>
          </a:p>
          <a:p>
            <a:pPr marL="290513" indent="-290513">
              <a:lnSpc>
                <a:spcPct val="150000"/>
              </a:lnSpc>
              <a:buClr>
                <a:schemeClr val="accent2"/>
              </a:buClr>
              <a:buSzPct val="65000"/>
              <a:buFont typeface="Wingdings" pitchFamily="2" charset="2"/>
              <a:buChar char="n"/>
              <a:tabLst>
                <a:tab pos="384175" algn="l"/>
              </a:tabLst>
            </a:pPr>
            <a:r>
              <a:rPr lang="fr-CH" sz="1600" dirty="0" smtClean="0"/>
              <a:t>Leurs limites</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2467627" y="381000"/>
            <a:ext cx="6476453" cy="523220"/>
          </a:xfrm>
          <a:prstGeom prst="rect">
            <a:avLst/>
          </a:prstGeom>
          <a:noFill/>
          <a:ln w="9525">
            <a:noFill/>
            <a:miter lim="800000"/>
            <a:headEnd/>
            <a:tailEnd/>
          </a:ln>
        </p:spPr>
        <p:txBody>
          <a:bodyPr wrap="none">
            <a:spAutoFit/>
          </a:bodyPr>
          <a:lstStyle/>
          <a:p>
            <a:pPr algn="r"/>
            <a:r>
              <a:rPr lang="fr-CH" sz="2800" b="1" dirty="0" smtClean="0">
                <a:solidFill>
                  <a:srgbClr val="5F5F5F"/>
                </a:solidFill>
              </a:rPr>
              <a:t>I.II Que recherchent les journalistes?</a:t>
            </a:r>
            <a:endParaRPr lang="fr-FR" sz="2800" b="1" dirty="0">
              <a:solidFill>
                <a:srgbClr val="5F5F5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2862322"/>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Ils cherchent un partenaire</a:t>
            </a:r>
          </a:p>
          <a:p>
            <a:pPr marL="290513" indent="-290513">
              <a:lnSpc>
                <a:spcPct val="150000"/>
              </a:lnSpc>
              <a:buClr>
                <a:schemeClr val="accent2"/>
              </a:buClr>
              <a:buSzPct val="65000"/>
              <a:buFont typeface="Wingdings" pitchFamily="2" charset="2"/>
              <a:buChar char="n"/>
              <a:tabLst>
                <a:tab pos="384175" algn="l"/>
              </a:tabLst>
            </a:pPr>
            <a:r>
              <a:rPr lang="fr-CH" sz="1600" dirty="0" smtClean="0"/>
              <a:t>Ils assurent une médiation entre vous et le public </a:t>
            </a:r>
            <a:br>
              <a:rPr lang="fr-CH" sz="1600" dirty="0" smtClean="0"/>
            </a:br>
            <a:r>
              <a:rPr lang="fr-CH" sz="1600" dirty="0" smtClean="0"/>
              <a:t>(acter, illustrer comprendre, restituer de façon neutre)</a:t>
            </a:r>
          </a:p>
          <a:p>
            <a:pPr marL="290513" indent="-290513">
              <a:lnSpc>
                <a:spcPct val="150000"/>
              </a:lnSpc>
              <a:buClr>
                <a:schemeClr val="accent2"/>
              </a:buClr>
              <a:buSzPct val="65000"/>
              <a:buFont typeface="Wingdings" pitchFamily="2" charset="2"/>
              <a:buChar char="n"/>
              <a:tabLst>
                <a:tab pos="384175" algn="l"/>
              </a:tabLst>
            </a:pPr>
            <a:r>
              <a:rPr lang="fr-CH" sz="1600" dirty="0" smtClean="0"/>
              <a:t>Ils assouvissent une curiosité</a:t>
            </a:r>
          </a:p>
          <a:p>
            <a:pPr marL="290513" indent="-290513">
              <a:lnSpc>
                <a:spcPct val="150000"/>
              </a:lnSpc>
              <a:buClr>
                <a:schemeClr val="accent2"/>
              </a:buClr>
              <a:buSzPct val="65000"/>
              <a:buFont typeface="Wingdings" pitchFamily="2" charset="2"/>
              <a:buChar char="n"/>
              <a:tabLst>
                <a:tab pos="384175" algn="l"/>
              </a:tabLst>
            </a:pPr>
            <a:r>
              <a:rPr lang="fr-CH" sz="1600" dirty="0" smtClean="0"/>
              <a:t>Ils détestent le verbiage et les lieux communs</a:t>
            </a:r>
          </a:p>
          <a:p>
            <a:pPr marL="290513" indent="-290513">
              <a:lnSpc>
                <a:spcPct val="150000"/>
              </a:lnSpc>
              <a:buClr>
                <a:schemeClr val="accent2"/>
              </a:buClr>
              <a:buSzPct val="65000"/>
              <a:buFont typeface="Wingdings" pitchFamily="2" charset="2"/>
              <a:buChar char="n"/>
              <a:tabLst>
                <a:tab pos="384175" algn="l"/>
              </a:tabLst>
            </a:pPr>
            <a:r>
              <a:rPr lang="fr-CH" sz="1600" dirty="0" smtClean="0"/>
              <a:t>Mais désirent obtenir des réponses aux questions existentielles</a:t>
            </a:r>
            <a:br>
              <a:rPr lang="fr-CH" sz="1600" dirty="0" smtClean="0"/>
            </a:br>
            <a:r>
              <a:rPr lang="fr-CH" sz="1600" dirty="0" smtClean="0"/>
              <a:t>(Où?, Quand?, Quoi?, Qui?, Pourquoi?, Comment?)</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954107"/>
          </a:xfrm>
          <a:prstGeom prst="rect">
            <a:avLst/>
          </a:prstGeom>
          <a:noFill/>
          <a:ln w="9525">
            <a:noFill/>
            <a:miter lim="800000"/>
            <a:headEnd/>
            <a:tailEnd/>
          </a:ln>
        </p:spPr>
        <p:txBody>
          <a:bodyPr wrap="square">
            <a:spAutoFit/>
          </a:bodyPr>
          <a:lstStyle/>
          <a:p>
            <a:pPr algn="r"/>
            <a:r>
              <a:rPr lang="fr-CH" sz="2800" b="1" dirty="0" smtClean="0">
                <a:solidFill>
                  <a:srgbClr val="5F5F5F"/>
                </a:solidFill>
              </a:rPr>
              <a:t>I.II.I Leurs besoins d’établir </a:t>
            </a:r>
            <a:br>
              <a:rPr lang="fr-CH" sz="2800" b="1" dirty="0" smtClean="0">
                <a:solidFill>
                  <a:srgbClr val="5F5F5F"/>
                </a:solidFill>
              </a:rPr>
            </a:br>
            <a:r>
              <a:rPr lang="fr-CH" sz="2800" b="1" dirty="0" smtClean="0">
                <a:solidFill>
                  <a:srgbClr val="5F5F5F"/>
                </a:solidFill>
              </a:rPr>
              <a:t>une relation professionnelle</a:t>
            </a:r>
            <a:endParaRPr lang="fr-FR" sz="2800" b="1" dirty="0">
              <a:solidFill>
                <a:srgbClr val="5F5F5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4708981"/>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Ils agissent vite</a:t>
            </a:r>
          </a:p>
          <a:p>
            <a:pPr marL="290513" indent="-290513">
              <a:lnSpc>
                <a:spcPct val="150000"/>
              </a:lnSpc>
              <a:buClr>
                <a:schemeClr val="accent2"/>
              </a:buClr>
              <a:buSzPct val="65000"/>
              <a:buFont typeface="Wingdings" pitchFamily="2" charset="2"/>
              <a:buChar char="n"/>
              <a:tabLst>
                <a:tab pos="384175" algn="l"/>
              </a:tabLst>
            </a:pPr>
            <a:r>
              <a:rPr lang="fr-CH" sz="1600" dirty="0" smtClean="0"/>
              <a:t>Ils manquent de temps</a:t>
            </a:r>
          </a:p>
          <a:p>
            <a:pPr marL="290513" indent="-290513">
              <a:lnSpc>
                <a:spcPct val="150000"/>
              </a:lnSpc>
              <a:buClr>
                <a:schemeClr val="accent2"/>
              </a:buClr>
              <a:buSzPct val="65000"/>
              <a:buFont typeface="Wingdings" pitchFamily="2" charset="2"/>
              <a:buChar char="n"/>
              <a:tabLst>
                <a:tab pos="384175" algn="l"/>
              </a:tabLst>
            </a:pPr>
            <a:r>
              <a:rPr lang="fr-CH" sz="1600" dirty="0" smtClean="0"/>
              <a:t>Ils vont à l’essentiel</a:t>
            </a:r>
          </a:p>
          <a:p>
            <a:pPr marL="290513" indent="-290513">
              <a:lnSpc>
                <a:spcPct val="150000"/>
              </a:lnSpc>
              <a:buClr>
                <a:schemeClr val="accent2"/>
              </a:buClr>
              <a:buSzPct val="65000"/>
              <a:buFont typeface="Wingdings" pitchFamily="2" charset="2"/>
              <a:buChar char="n"/>
              <a:tabLst>
                <a:tab pos="384175" algn="l"/>
              </a:tabLst>
            </a:pPr>
            <a:r>
              <a:rPr lang="fr-CH" sz="1600" dirty="0" smtClean="0"/>
              <a:t>Ils vulgarisent</a:t>
            </a:r>
          </a:p>
          <a:p>
            <a:pPr marL="290513" indent="-290513">
              <a:lnSpc>
                <a:spcPct val="150000"/>
              </a:lnSpc>
              <a:buClr>
                <a:schemeClr val="accent2"/>
              </a:buClr>
              <a:buSzPct val="65000"/>
              <a:buFont typeface="Wingdings" pitchFamily="2" charset="2"/>
              <a:buChar char="n"/>
              <a:tabLst>
                <a:tab pos="384175" algn="l"/>
              </a:tabLst>
            </a:pPr>
            <a:r>
              <a:rPr lang="fr-CH" sz="1600" dirty="0" smtClean="0"/>
              <a:t>Ils font des choix</a:t>
            </a:r>
          </a:p>
          <a:p>
            <a:pPr marL="290513" indent="-290513">
              <a:lnSpc>
                <a:spcPct val="150000"/>
              </a:lnSpc>
              <a:buClr>
                <a:schemeClr val="accent2"/>
              </a:buClr>
              <a:buSzPct val="65000"/>
              <a:buFont typeface="Wingdings" pitchFamily="2" charset="2"/>
              <a:buChar char="n"/>
              <a:tabLst>
                <a:tab pos="384175" algn="l"/>
              </a:tabLst>
            </a:pPr>
            <a:r>
              <a:rPr lang="fr-CH" sz="1600" dirty="0" smtClean="0"/>
              <a:t>Ils pratiquent la loi de la proximité géographique</a:t>
            </a:r>
          </a:p>
          <a:p>
            <a:pPr marL="290513" indent="-290513">
              <a:lnSpc>
                <a:spcPct val="150000"/>
              </a:lnSpc>
              <a:buClr>
                <a:schemeClr val="accent2"/>
              </a:buClr>
              <a:buSzPct val="65000"/>
              <a:buFont typeface="Wingdings" pitchFamily="2" charset="2"/>
              <a:buChar char="n"/>
              <a:tabLst>
                <a:tab pos="384175" algn="l"/>
              </a:tabLst>
            </a:pPr>
            <a:r>
              <a:rPr lang="fr-CH" sz="1600" dirty="0" smtClean="0"/>
              <a:t>Ils pratiquent la loi de la proximité temporelle</a:t>
            </a:r>
          </a:p>
          <a:p>
            <a:pPr marL="290513" indent="-290513">
              <a:lnSpc>
                <a:spcPct val="150000"/>
              </a:lnSpc>
              <a:buClr>
                <a:schemeClr val="accent2"/>
              </a:buClr>
              <a:buSzPct val="65000"/>
              <a:buFont typeface="Wingdings" pitchFamily="2" charset="2"/>
              <a:buChar char="n"/>
              <a:tabLst>
                <a:tab pos="384175" algn="l"/>
              </a:tabLst>
            </a:pPr>
            <a:r>
              <a:rPr lang="fr-CH" sz="1600" dirty="0" smtClean="0"/>
              <a:t>Ils pratiquent la loi de la proximité professionnelle</a:t>
            </a:r>
          </a:p>
          <a:p>
            <a:pPr marL="290513" indent="-290513">
              <a:lnSpc>
                <a:spcPct val="150000"/>
              </a:lnSpc>
              <a:buClr>
                <a:schemeClr val="accent2"/>
              </a:buClr>
              <a:buSzPct val="65000"/>
              <a:buFont typeface="Wingdings" pitchFamily="2" charset="2"/>
              <a:buChar char="n"/>
              <a:tabLst>
                <a:tab pos="384175" algn="l"/>
              </a:tabLst>
            </a:pPr>
            <a:r>
              <a:rPr lang="fr-CH" sz="1600" dirty="0" smtClean="0"/>
              <a:t>Ils pratiquent la loi de la proximité affective</a:t>
            </a:r>
          </a:p>
          <a:p>
            <a:pPr marL="290513" indent="-290513">
              <a:lnSpc>
                <a:spcPct val="150000"/>
              </a:lnSpc>
              <a:buClr>
                <a:schemeClr val="accent2"/>
              </a:buClr>
              <a:buSzPct val="65000"/>
              <a:buFont typeface="Wingdings" pitchFamily="2" charset="2"/>
              <a:buChar char="n"/>
              <a:tabLst>
                <a:tab pos="384175" algn="l"/>
              </a:tabLst>
            </a:pPr>
            <a:r>
              <a:rPr lang="fr-CH" sz="1600" dirty="0" smtClean="0"/>
              <a:t>Ils pratiquent la loi de la proximité psychologique et émotionnelle</a:t>
            </a:r>
          </a:p>
          <a:p>
            <a:pPr marL="290513" indent="-290513">
              <a:lnSpc>
                <a:spcPct val="150000"/>
              </a:lnSpc>
              <a:buClr>
                <a:schemeClr val="accent2"/>
              </a:buClr>
              <a:buSzPct val="65000"/>
              <a:buFont typeface="Wingdings" pitchFamily="2" charset="2"/>
              <a:buChar char="n"/>
              <a:tabLst>
                <a:tab pos="384175" algn="l"/>
              </a:tabLst>
            </a:pPr>
            <a:r>
              <a:rPr lang="fr-CH" sz="1600" dirty="0" smtClean="0"/>
              <a:t>Ils pratiquent la loi de la proximité spécifique</a:t>
            </a:r>
          </a:p>
          <a:p>
            <a:pPr marL="290513" indent="-290513">
              <a:lnSpc>
                <a:spcPct val="150000"/>
              </a:lnSpc>
              <a:buClr>
                <a:schemeClr val="accent2"/>
              </a:buClr>
              <a:buSzPct val="65000"/>
              <a:buFont typeface="Wingdings" pitchFamily="2" charset="2"/>
              <a:buChar char="n"/>
              <a:tabLst>
                <a:tab pos="384175" algn="l"/>
              </a:tabLst>
            </a:pPr>
            <a:r>
              <a:rPr lang="fr-CH" sz="1600" dirty="0" smtClean="0"/>
              <a:t>Ils pratiquent la loi de la proximité intellectuelle</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 Leurs contraintes</a:t>
            </a:r>
            <a:endParaRPr lang="fr-FR" sz="2800" b="1" dirty="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1384995"/>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Ils sont curieux et veulent tout savoir</a:t>
            </a:r>
          </a:p>
          <a:p>
            <a:pPr marL="290513" indent="-290513">
              <a:lnSpc>
                <a:spcPct val="150000"/>
              </a:lnSpc>
              <a:buClr>
                <a:schemeClr val="accent2"/>
              </a:buClr>
              <a:buSzPct val="65000"/>
              <a:buFont typeface="Wingdings" pitchFamily="2" charset="2"/>
              <a:buChar char="n"/>
              <a:tabLst>
                <a:tab pos="384175" algn="l"/>
              </a:tabLst>
            </a:pPr>
            <a:r>
              <a:rPr lang="fr-CH" sz="1600" dirty="0" smtClean="0"/>
              <a:t>Ils ont peur d’être manipulés</a:t>
            </a:r>
          </a:p>
          <a:p>
            <a:pPr marL="290513" indent="-290513">
              <a:lnSpc>
                <a:spcPct val="150000"/>
              </a:lnSpc>
              <a:buClr>
                <a:schemeClr val="accent2"/>
              </a:buClr>
              <a:buSzPct val="65000"/>
              <a:buFont typeface="Wingdings" pitchFamily="2" charset="2"/>
              <a:buChar char="n"/>
              <a:tabLst>
                <a:tab pos="384175" algn="l"/>
              </a:tabLst>
            </a:pPr>
            <a:r>
              <a:rPr lang="fr-CH" sz="1600" dirty="0" smtClean="0"/>
              <a:t>Ils ne se font pas d’illusion et savent que l’objectivité n’existe pas</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I.II.III Leurs limites</a:t>
            </a:r>
            <a:endParaRPr lang="fr-FR" sz="2800" b="1" dirty="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2492990"/>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Les relations à entretenir avec les médias</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le leur dire? -&gt; les moyens de communication avec les médias</a:t>
            </a:r>
          </a:p>
          <a:p>
            <a:pPr marL="290513" indent="-290513">
              <a:lnSpc>
                <a:spcPct val="150000"/>
              </a:lnSpc>
              <a:buClr>
                <a:schemeClr val="accent2"/>
              </a:buClr>
              <a:buSzPct val="65000"/>
              <a:buFont typeface="Wingdings" pitchFamily="2" charset="2"/>
              <a:buChar char="n"/>
              <a:tabLst>
                <a:tab pos="384175" algn="l"/>
              </a:tabLst>
            </a:pPr>
            <a:r>
              <a:rPr lang="fr-CH" sz="1600" dirty="0" smtClean="0"/>
              <a:t>Que faire quand tout va mal? -&gt;la communication de crise</a:t>
            </a:r>
          </a:p>
          <a:p>
            <a:pPr marL="290513" indent="-290513">
              <a:lnSpc>
                <a:spcPct val="150000"/>
              </a:lnSpc>
              <a:buClr>
                <a:schemeClr val="accent2"/>
              </a:buClr>
              <a:buSzPct val="65000"/>
              <a:buFont typeface="Wingdings" pitchFamily="2" charset="2"/>
              <a:buChar char="n"/>
              <a:tabLst>
                <a:tab pos="384175" algn="l"/>
              </a:tabLst>
            </a:pPr>
            <a:r>
              <a:rPr lang="fr-CH" sz="1600" dirty="0" smtClean="0"/>
              <a:t>Et après?...Quo </a:t>
            </a:r>
            <a:r>
              <a:rPr lang="fr-CH" sz="1600" dirty="0" err="1" smtClean="0"/>
              <a:t>vadis</a:t>
            </a:r>
            <a:r>
              <a:rPr lang="fr-CH" sz="1600" dirty="0" smtClean="0"/>
              <a:t>? – Quand votre communication se transforme en information</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 Savoir communiquer avec les médias</a:t>
            </a:r>
            <a:endParaRPr lang="fr-FR" sz="2800" b="1" dirty="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1384995"/>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Que dois-je leur donner?</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dois-je me comporter?</a:t>
            </a:r>
          </a:p>
          <a:p>
            <a:pPr marL="290513" indent="-290513">
              <a:lnSpc>
                <a:spcPct val="150000"/>
              </a:lnSpc>
              <a:buClr>
                <a:schemeClr val="accent2"/>
              </a:buClr>
              <a:buSzPct val="65000"/>
              <a:buFont typeface="Wingdings" pitchFamily="2" charset="2"/>
              <a:buChar char="n"/>
              <a:tabLst>
                <a:tab pos="384175" algn="l"/>
              </a:tabLst>
            </a:pPr>
            <a:r>
              <a:rPr lang="fr-CH" sz="1600" dirty="0" smtClean="0"/>
              <a:t>De quoi dois-je me méfier?</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 Les relations à entretenir avec les médias</a:t>
            </a:r>
            <a:endParaRPr lang="fr-FR" sz="2800" b="1" dirty="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3600986"/>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Syndrome du « Ça ne les regarde pas! No Comment! » peut entraîner une deuxième crise: la crise médiatique. </a:t>
            </a:r>
            <a:br>
              <a:rPr lang="fr-CH" sz="1600" dirty="0" smtClean="0"/>
            </a:br>
            <a:r>
              <a:rPr lang="fr-CH" sz="1600" dirty="0" smtClean="0"/>
              <a:t>Ne pas communiquer c’est communiquer</a:t>
            </a:r>
          </a:p>
          <a:p>
            <a:pPr marL="290513" indent="-290513">
              <a:lnSpc>
                <a:spcPct val="150000"/>
              </a:lnSpc>
              <a:buClr>
                <a:schemeClr val="accent2"/>
              </a:buClr>
              <a:buSzPct val="65000"/>
              <a:buFont typeface="Wingdings" pitchFamily="2" charset="2"/>
              <a:buChar char="n"/>
              <a:tabLst>
                <a:tab pos="384175" algn="l"/>
              </a:tabLst>
            </a:pPr>
            <a:r>
              <a:rPr lang="fr-CH" sz="1600" dirty="0" smtClean="0"/>
              <a:t>Toute la vérité, rien que la vérité!</a:t>
            </a:r>
          </a:p>
          <a:p>
            <a:pPr marL="290513" indent="-290513">
              <a:lnSpc>
                <a:spcPct val="150000"/>
              </a:lnSpc>
              <a:buClr>
                <a:schemeClr val="accent2"/>
              </a:buClr>
              <a:buSzPct val="65000"/>
              <a:buFont typeface="Wingdings" pitchFamily="2" charset="2"/>
              <a:buChar char="n"/>
              <a:tabLst>
                <a:tab pos="384175" algn="l"/>
              </a:tabLst>
            </a:pPr>
            <a:r>
              <a:rPr lang="fr-CH" sz="1600" dirty="0" smtClean="0"/>
              <a:t>L’honnêteté paie</a:t>
            </a:r>
          </a:p>
          <a:p>
            <a:pPr marL="290513" indent="-290513">
              <a:lnSpc>
                <a:spcPct val="150000"/>
              </a:lnSpc>
              <a:buClr>
                <a:schemeClr val="accent2"/>
              </a:buClr>
              <a:buSzPct val="65000"/>
              <a:buFont typeface="Wingdings" pitchFamily="2" charset="2"/>
              <a:buChar char="n"/>
              <a:tabLst>
                <a:tab pos="384175" algn="l"/>
              </a:tabLst>
            </a:pPr>
            <a:r>
              <a:rPr lang="fr-CH" sz="1600" dirty="0" smtClean="0"/>
              <a:t>Le sens de la formule</a:t>
            </a:r>
          </a:p>
          <a:p>
            <a:pPr marL="290513" indent="-290513">
              <a:lnSpc>
                <a:spcPct val="150000"/>
              </a:lnSpc>
              <a:buClr>
                <a:schemeClr val="accent2"/>
              </a:buClr>
              <a:buSzPct val="65000"/>
              <a:buFont typeface="Wingdings" pitchFamily="2" charset="2"/>
              <a:buChar char="n"/>
              <a:tabLst>
                <a:tab pos="384175" algn="l"/>
              </a:tabLst>
            </a:pPr>
            <a:r>
              <a:rPr lang="fr-CH" sz="1600" dirty="0" smtClean="0"/>
              <a:t>Connaître les ficelles du métier de journaliste et respecter son travail  permet de devenir « un bon client »</a:t>
            </a:r>
          </a:p>
          <a:p>
            <a:pPr marL="290513" indent="-290513">
              <a:lnSpc>
                <a:spcPct val="150000"/>
              </a:lnSpc>
              <a:buClr>
                <a:schemeClr val="accent2"/>
              </a:buClr>
              <a:buSzPct val="65000"/>
              <a:buFont typeface="Wingdings" pitchFamily="2" charset="2"/>
              <a:buChar char="n"/>
              <a:tabLst>
                <a:tab pos="384175" algn="l"/>
              </a:tabLst>
            </a:pPr>
            <a:r>
              <a:rPr lang="fr-CH" sz="1600" dirty="0" smtClean="0"/>
              <a:t>Attention à la langue de bois: arme à double tranchant</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  Que dois-je leur donner?</a:t>
            </a:r>
            <a:endParaRPr lang="fr-FR" sz="2800" b="1" dirty="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5078313"/>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Adopter le bon rythme:</a:t>
            </a:r>
          </a:p>
          <a:p>
            <a:pPr marL="747713" lvl="1" indent="-290513">
              <a:lnSpc>
                <a:spcPct val="150000"/>
              </a:lnSpc>
              <a:buClr>
                <a:schemeClr val="accent2"/>
              </a:buClr>
              <a:buSzPct val="65000"/>
              <a:buFont typeface="Wingdings" pitchFamily="2" charset="2"/>
              <a:buChar char="n"/>
              <a:tabLst>
                <a:tab pos="384175" algn="l"/>
              </a:tabLst>
            </a:pPr>
            <a:r>
              <a:rPr lang="fr-CH" sz="1600" dirty="0" smtClean="0"/>
              <a:t>1. </a:t>
            </a:r>
            <a:r>
              <a:rPr lang="fr-CH" sz="1600" b="1" dirty="0" smtClean="0"/>
              <a:t>affirmer</a:t>
            </a:r>
            <a:r>
              <a:rPr lang="fr-CH" sz="1600" dirty="0" smtClean="0"/>
              <a:t> (phrase forte et courte, sujet-verbe-complément) soit 10 à 15 secondes</a:t>
            </a:r>
          </a:p>
          <a:p>
            <a:pPr marL="747713" lvl="1" indent="-290513">
              <a:lnSpc>
                <a:spcPct val="150000"/>
              </a:lnSpc>
              <a:buClr>
                <a:schemeClr val="accent2"/>
              </a:buClr>
              <a:buSzPct val="65000"/>
              <a:buFont typeface="Wingdings" pitchFamily="2" charset="2"/>
              <a:buChar char="n"/>
              <a:tabLst>
                <a:tab pos="384175" algn="l"/>
              </a:tabLst>
            </a:pPr>
            <a:r>
              <a:rPr lang="fr-CH" sz="1600" dirty="0" smtClean="0"/>
              <a:t>2. </a:t>
            </a:r>
            <a:r>
              <a:rPr lang="fr-CH" sz="1600" b="1" dirty="0" smtClean="0"/>
              <a:t>argumenter ou justifier ou commenter ou analyser ou illustrer ou contre-attaquer</a:t>
            </a:r>
            <a:r>
              <a:rPr lang="fr-CH" sz="1600" dirty="0" smtClean="0"/>
              <a:t>, soit 10 à 15 secondes (votre temps de parole sera de toute façon très court  dans la plupart de vos interventions…)</a:t>
            </a:r>
          </a:p>
          <a:p>
            <a:pPr marL="290513" indent="-290513">
              <a:lnSpc>
                <a:spcPct val="150000"/>
              </a:lnSpc>
              <a:buClr>
                <a:schemeClr val="accent2"/>
              </a:buClr>
              <a:buSzPct val="65000"/>
              <a:buFont typeface="Wingdings" pitchFamily="2" charset="2"/>
              <a:buChar char="n"/>
              <a:tabLst>
                <a:tab pos="384175" algn="l"/>
              </a:tabLst>
            </a:pPr>
            <a:r>
              <a:rPr lang="fr-CH" sz="1600" dirty="0" smtClean="0"/>
              <a:t>Faire preuve de pédagogie (vous êtes un expert, le journaliste n’est généralement qu’un généraliste)</a:t>
            </a:r>
          </a:p>
          <a:p>
            <a:pPr marL="290513" indent="-290513">
              <a:lnSpc>
                <a:spcPct val="150000"/>
              </a:lnSpc>
              <a:buClr>
                <a:schemeClr val="accent2"/>
              </a:buClr>
              <a:buSzPct val="65000"/>
              <a:buFont typeface="Wingdings" pitchFamily="2" charset="2"/>
              <a:buChar char="n"/>
              <a:tabLst>
                <a:tab pos="384175" algn="l"/>
              </a:tabLst>
            </a:pPr>
            <a:r>
              <a:rPr lang="fr-CH" sz="1600" dirty="0" smtClean="0"/>
              <a:t>Comprendre les contraintes médiatiques</a:t>
            </a:r>
          </a:p>
          <a:p>
            <a:pPr marL="290513" indent="-290513">
              <a:lnSpc>
                <a:spcPct val="150000"/>
              </a:lnSpc>
              <a:buClr>
                <a:schemeClr val="accent2"/>
              </a:buClr>
              <a:buSzPct val="65000"/>
              <a:buFont typeface="Wingdings" pitchFamily="2" charset="2"/>
              <a:buChar char="n"/>
              <a:tabLst>
                <a:tab pos="384175" algn="l"/>
              </a:tabLst>
            </a:pPr>
            <a:r>
              <a:rPr lang="fr-CH" sz="1600" dirty="0" smtClean="0"/>
              <a:t>Respecter le rôle de chacun</a:t>
            </a:r>
          </a:p>
          <a:p>
            <a:pPr marL="290513" indent="-290513">
              <a:lnSpc>
                <a:spcPct val="150000"/>
              </a:lnSpc>
              <a:buClr>
                <a:schemeClr val="accent2"/>
              </a:buClr>
              <a:buSzPct val="65000"/>
              <a:buFont typeface="Wingdings" pitchFamily="2" charset="2"/>
              <a:buChar char="n"/>
              <a:tabLst>
                <a:tab pos="384175" algn="l"/>
              </a:tabLst>
            </a:pPr>
            <a:r>
              <a:rPr lang="fr-CH" sz="1600" dirty="0" smtClean="0"/>
              <a:t>Qui doit s’exprimer dans les médias?...choix du porte-parole</a:t>
            </a:r>
          </a:p>
          <a:p>
            <a:pPr marL="290513" indent="-290513">
              <a:lnSpc>
                <a:spcPct val="150000"/>
              </a:lnSpc>
              <a:buClr>
                <a:schemeClr val="accent2"/>
              </a:buClr>
              <a:buSzPct val="65000"/>
              <a:buFont typeface="Wingdings" pitchFamily="2" charset="2"/>
              <a:buChar char="n"/>
              <a:tabLst>
                <a:tab pos="384175" algn="l"/>
              </a:tabLst>
            </a:pP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  Comment dois-je me comporter?</a:t>
            </a:r>
            <a:endParaRPr lang="fr-FR" sz="2800" b="1" dirty="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2492990"/>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L’excès de confiance en soi</a:t>
            </a:r>
          </a:p>
          <a:p>
            <a:pPr marL="290513" indent="-290513">
              <a:lnSpc>
                <a:spcPct val="150000"/>
              </a:lnSpc>
              <a:buClr>
                <a:schemeClr val="accent2"/>
              </a:buClr>
              <a:buSzPct val="65000"/>
              <a:buFont typeface="Wingdings" pitchFamily="2" charset="2"/>
              <a:buChar char="n"/>
              <a:tabLst>
                <a:tab pos="384175" algn="l"/>
              </a:tabLst>
            </a:pPr>
            <a:r>
              <a:rPr lang="fr-CH" sz="1600" dirty="0" smtClean="0"/>
              <a:t>L’obsession de la pertinence</a:t>
            </a:r>
          </a:p>
          <a:p>
            <a:pPr marL="290513" indent="-290513">
              <a:lnSpc>
                <a:spcPct val="150000"/>
              </a:lnSpc>
              <a:buClr>
                <a:schemeClr val="accent2"/>
              </a:buClr>
              <a:buSzPct val="65000"/>
              <a:buFont typeface="Wingdings" pitchFamily="2" charset="2"/>
              <a:buChar char="n"/>
              <a:tabLst>
                <a:tab pos="384175" algn="l"/>
              </a:tabLst>
            </a:pPr>
            <a:r>
              <a:rPr lang="fr-CH" sz="1600" dirty="0" smtClean="0"/>
              <a:t>Le manque de préparation</a:t>
            </a:r>
          </a:p>
          <a:p>
            <a:pPr marL="290513" indent="-290513">
              <a:lnSpc>
                <a:spcPct val="150000"/>
              </a:lnSpc>
              <a:buClr>
                <a:schemeClr val="accent2"/>
              </a:buClr>
              <a:buSzPct val="65000"/>
              <a:buFont typeface="Wingdings" pitchFamily="2" charset="2"/>
              <a:buChar char="n"/>
              <a:tabLst>
                <a:tab pos="384175" algn="l"/>
              </a:tabLst>
            </a:pPr>
            <a:r>
              <a:rPr lang="fr-CH" sz="1600" dirty="0" smtClean="0"/>
              <a:t>L’a priori des médias</a:t>
            </a:r>
          </a:p>
          <a:p>
            <a:pPr marL="290513" indent="-290513">
              <a:lnSpc>
                <a:spcPct val="150000"/>
              </a:lnSpc>
              <a:buClr>
                <a:schemeClr val="accent2"/>
              </a:buClr>
              <a:buSzPct val="65000"/>
              <a:buFont typeface="Wingdings" pitchFamily="2" charset="2"/>
              <a:buChar char="n"/>
              <a:tabLst>
                <a:tab pos="384175" algn="l"/>
              </a:tabLst>
            </a:pPr>
            <a:r>
              <a:rPr lang="fr-CH" sz="1600" dirty="0" smtClean="0"/>
              <a:t>L’hostilité du journaliste et du public</a:t>
            </a:r>
          </a:p>
          <a:p>
            <a:pPr marL="290513" indent="-290513">
              <a:lnSpc>
                <a:spcPct val="150000"/>
              </a:lnSpc>
              <a:buClr>
                <a:schemeClr val="accent2"/>
              </a:buClr>
              <a:buSzPct val="65000"/>
              <a:buFont typeface="Wingdings" pitchFamily="2" charset="2"/>
              <a:buChar char="n"/>
              <a:tabLst>
                <a:tab pos="384175" algn="l"/>
              </a:tabLst>
            </a:pPr>
            <a:r>
              <a:rPr lang="fr-CH" sz="1600" dirty="0" smtClean="0"/>
              <a:t>Le « off the record »</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II.I.III  De quoi dois-je me méfier?</a:t>
            </a:r>
            <a:endParaRPr lang="fr-FR" sz="2800" b="1" dirty="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3600986"/>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Le relationnel</a:t>
            </a:r>
          </a:p>
          <a:p>
            <a:pPr marL="290513" indent="-290513">
              <a:lnSpc>
                <a:spcPct val="150000"/>
              </a:lnSpc>
              <a:buClr>
                <a:schemeClr val="accent2"/>
              </a:buClr>
              <a:buSzPct val="65000"/>
              <a:buFont typeface="Wingdings" pitchFamily="2" charset="2"/>
              <a:buChar char="n"/>
              <a:tabLst>
                <a:tab pos="384175" algn="l"/>
              </a:tabLst>
            </a:pPr>
            <a:r>
              <a:rPr lang="fr-CH" sz="1600" dirty="0" smtClean="0"/>
              <a:t>L’attaché de presse</a:t>
            </a:r>
          </a:p>
          <a:p>
            <a:pPr marL="290513" indent="-290513">
              <a:lnSpc>
                <a:spcPct val="150000"/>
              </a:lnSpc>
              <a:buClr>
                <a:schemeClr val="accent2"/>
              </a:buClr>
              <a:buSzPct val="65000"/>
              <a:buFont typeface="Wingdings" pitchFamily="2" charset="2"/>
              <a:buChar char="n"/>
              <a:tabLst>
                <a:tab pos="384175" algn="l"/>
              </a:tabLst>
            </a:pPr>
            <a:r>
              <a:rPr lang="fr-CH" sz="1600" dirty="0" smtClean="0"/>
              <a:t>Le fichier de presse</a:t>
            </a:r>
          </a:p>
          <a:p>
            <a:pPr marL="290513" indent="-290513">
              <a:lnSpc>
                <a:spcPct val="150000"/>
              </a:lnSpc>
              <a:buClr>
                <a:schemeClr val="accent2"/>
              </a:buClr>
              <a:buSzPct val="65000"/>
              <a:buFont typeface="Wingdings" pitchFamily="2" charset="2"/>
              <a:buChar char="n"/>
              <a:tabLst>
                <a:tab pos="384175" algn="l"/>
              </a:tabLst>
            </a:pPr>
            <a:r>
              <a:rPr lang="fr-CH" sz="1600" dirty="0" smtClean="0"/>
              <a:t>Le communiqué de presse</a:t>
            </a:r>
          </a:p>
          <a:p>
            <a:pPr marL="290513" indent="-290513">
              <a:lnSpc>
                <a:spcPct val="150000"/>
              </a:lnSpc>
              <a:buClr>
                <a:schemeClr val="accent2"/>
              </a:buClr>
              <a:buSzPct val="65000"/>
              <a:buFont typeface="Wingdings" pitchFamily="2" charset="2"/>
              <a:buChar char="n"/>
              <a:tabLst>
                <a:tab pos="384175" algn="l"/>
              </a:tabLst>
            </a:pPr>
            <a:r>
              <a:rPr lang="fr-CH" sz="1600" dirty="0" smtClean="0"/>
              <a:t>La déclaration</a:t>
            </a:r>
          </a:p>
          <a:p>
            <a:pPr marL="290513" indent="-290513">
              <a:lnSpc>
                <a:spcPct val="150000"/>
              </a:lnSpc>
              <a:buClr>
                <a:schemeClr val="accent2"/>
              </a:buClr>
              <a:buSzPct val="65000"/>
              <a:buFont typeface="Wingdings" pitchFamily="2" charset="2"/>
              <a:buChar char="n"/>
              <a:tabLst>
                <a:tab pos="384175" algn="l"/>
              </a:tabLst>
            </a:pPr>
            <a:r>
              <a:rPr lang="fr-CH" sz="1600" dirty="0" smtClean="0"/>
              <a:t>Le point presse</a:t>
            </a:r>
          </a:p>
          <a:p>
            <a:pPr marL="290513" indent="-290513">
              <a:lnSpc>
                <a:spcPct val="150000"/>
              </a:lnSpc>
              <a:buClr>
                <a:schemeClr val="accent2"/>
              </a:buClr>
              <a:buSzPct val="65000"/>
              <a:buFont typeface="Wingdings" pitchFamily="2" charset="2"/>
              <a:buChar char="n"/>
              <a:tabLst>
                <a:tab pos="384175" algn="l"/>
              </a:tabLst>
            </a:pPr>
            <a:r>
              <a:rPr lang="fr-CH" sz="1600" dirty="0" smtClean="0"/>
              <a:t>La conférence de presse</a:t>
            </a:r>
          </a:p>
          <a:p>
            <a:pPr marL="290513" indent="-290513">
              <a:lnSpc>
                <a:spcPct val="150000"/>
              </a:lnSpc>
              <a:buClr>
                <a:schemeClr val="accent2"/>
              </a:buClr>
              <a:buSzPct val="65000"/>
              <a:buFont typeface="Wingdings" pitchFamily="2" charset="2"/>
              <a:buChar char="n"/>
              <a:tabLst>
                <a:tab pos="384175" algn="l"/>
              </a:tabLst>
            </a:pPr>
            <a:r>
              <a:rPr lang="fr-CH" sz="1600" dirty="0" smtClean="0"/>
              <a:t>Le voyage de presse</a:t>
            </a:r>
          </a:p>
          <a:p>
            <a:pPr marL="290513" indent="-290513">
              <a:lnSpc>
                <a:spcPct val="150000"/>
              </a:lnSpc>
              <a:buClr>
                <a:schemeClr val="accent2"/>
              </a:buClr>
              <a:buSzPct val="65000"/>
              <a:buFont typeface="Wingdings" pitchFamily="2" charset="2"/>
              <a:buChar char="n"/>
              <a:tabLst>
                <a:tab pos="384175" algn="l"/>
              </a:tabLst>
            </a:pPr>
            <a:r>
              <a:rPr lang="fr-CH" sz="1600" dirty="0" smtClean="0"/>
              <a:t>L’interview</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954107"/>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 Comment le leur dire?  </a:t>
            </a:r>
            <a:br>
              <a:rPr lang="fr-CH" sz="2800" b="1" dirty="0" smtClean="0">
                <a:solidFill>
                  <a:srgbClr val="FFFFFF"/>
                </a:solidFill>
              </a:rPr>
            </a:br>
            <a:r>
              <a:rPr lang="fr-CH" sz="2800" b="1" dirty="0" smtClean="0">
                <a:solidFill>
                  <a:srgbClr val="FFFFFF"/>
                </a:solidFill>
              </a:rPr>
              <a:t>Les moyens de communication avec les médias</a:t>
            </a:r>
            <a:endParaRPr lang="fr-FR" sz="2800" b="1" dirty="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1754326"/>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Ne pas attendre d’avoir à communiquer pour tisser des liens journalistiques</a:t>
            </a:r>
          </a:p>
          <a:p>
            <a:pPr marL="290513" indent="-290513">
              <a:lnSpc>
                <a:spcPct val="150000"/>
              </a:lnSpc>
              <a:buClr>
                <a:schemeClr val="accent2"/>
              </a:buClr>
              <a:buSzPct val="65000"/>
              <a:buFont typeface="Wingdings" pitchFamily="2" charset="2"/>
              <a:buChar char="n"/>
              <a:tabLst>
                <a:tab pos="384175" algn="l"/>
              </a:tabLst>
            </a:pPr>
            <a:r>
              <a:rPr lang="fr-CH" sz="1600" dirty="0" smtClean="0"/>
              <a:t>Ayez un bon carnet d’adresse</a:t>
            </a:r>
          </a:p>
          <a:p>
            <a:pPr marL="290513" indent="-290513">
              <a:lnSpc>
                <a:spcPct val="150000"/>
              </a:lnSpc>
              <a:buClr>
                <a:schemeClr val="accent2"/>
              </a:buClr>
              <a:buSzPct val="65000"/>
              <a:buFont typeface="Wingdings" pitchFamily="2" charset="2"/>
              <a:buChar char="n"/>
              <a:tabLst>
                <a:tab pos="384175" algn="l"/>
              </a:tabLst>
            </a:pPr>
            <a:r>
              <a:rPr lang="fr-CH" sz="1600" dirty="0" smtClean="0"/>
              <a:t>Sachez cultiver vos relations journalistiques</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  Le relationnel</a:t>
            </a:r>
            <a:endParaRPr lang="fr-FR" sz="2800" b="1" dirty="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2123658"/>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Fournisseur d’information. </a:t>
            </a:r>
          </a:p>
          <a:p>
            <a:pPr marL="290513" indent="-290513">
              <a:lnSpc>
                <a:spcPct val="150000"/>
              </a:lnSpc>
              <a:buClr>
                <a:schemeClr val="accent2"/>
              </a:buClr>
              <a:buSzPct val="65000"/>
              <a:buFont typeface="Wingdings" pitchFamily="2" charset="2"/>
              <a:buChar char="n"/>
              <a:tabLst>
                <a:tab pos="384175" algn="l"/>
              </a:tabLst>
            </a:pPr>
            <a:r>
              <a:rPr lang="fr-CH" sz="1600" dirty="0" smtClean="0"/>
              <a:t>Rôle ambigu d’interface entre l’entreprise et les médias</a:t>
            </a:r>
          </a:p>
          <a:p>
            <a:pPr marL="290513" indent="-290513">
              <a:lnSpc>
                <a:spcPct val="150000"/>
              </a:lnSpc>
              <a:buClr>
                <a:schemeClr val="accent2"/>
              </a:buClr>
              <a:buSzPct val="65000"/>
              <a:buFont typeface="Wingdings" pitchFamily="2" charset="2"/>
              <a:buChar char="n"/>
              <a:tabLst>
                <a:tab pos="384175" algn="l"/>
              </a:tabLst>
            </a:pPr>
            <a:r>
              <a:rPr lang="fr-CH" sz="1600" dirty="0" smtClean="0"/>
              <a:t>Rôle en amont</a:t>
            </a:r>
          </a:p>
          <a:p>
            <a:pPr marL="290513" indent="-290513">
              <a:lnSpc>
                <a:spcPct val="150000"/>
              </a:lnSpc>
              <a:buClr>
                <a:schemeClr val="accent2"/>
              </a:buClr>
              <a:buSzPct val="65000"/>
              <a:buFont typeface="Wingdings" pitchFamily="2" charset="2"/>
              <a:buChar char="n"/>
              <a:tabLst>
                <a:tab pos="384175" algn="l"/>
              </a:tabLst>
            </a:pPr>
            <a:r>
              <a:rPr lang="fr-CH" sz="1600" dirty="0" smtClean="0"/>
              <a:t>Rôle logistique</a:t>
            </a:r>
          </a:p>
          <a:p>
            <a:pPr marL="290513" indent="-290513">
              <a:lnSpc>
                <a:spcPct val="150000"/>
              </a:lnSpc>
              <a:buClr>
                <a:schemeClr val="accent2"/>
              </a:buClr>
              <a:buSzPct val="65000"/>
              <a:buFont typeface="Wingdings" pitchFamily="2" charset="2"/>
              <a:buChar char="n"/>
              <a:tabLst>
                <a:tab pos="384175" algn="l"/>
              </a:tabLst>
            </a:pPr>
            <a:r>
              <a:rPr lang="fr-CH" sz="1600" dirty="0" smtClean="0"/>
              <a:t>Ce métier ne s’improvise pas. Formation nécessaire.</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II.II.II  L’attaché de presse</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3785652"/>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Votre </a:t>
            </a:r>
            <a:r>
              <a:rPr lang="fr-CH" sz="1600" dirty="0" err="1" smtClean="0"/>
              <a:t>who’s</a:t>
            </a:r>
            <a:r>
              <a:rPr lang="fr-CH" sz="1600" dirty="0" smtClean="0"/>
              <a:t> </a:t>
            </a:r>
            <a:r>
              <a:rPr lang="fr-CH" sz="1600" dirty="0" err="1" smtClean="0"/>
              <a:t>who</a:t>
            </a:r>
            <a:r>
              <a:rPr lang="fr-CH" sz="1600" dirty="0" smtClean="0"/>
              <a:t> médiatique</a:t>
            </a:r>
            <a:endParaRPr lang="fr-CH" sz="800" b="1" dirty="0" smtClean="0"/>
          </a:p>
          <a:p>
            <a:pPr marL="290513" indent="-290513">
              <a:lnSpc>
                <a:spcPct val="150000"/>
              </a:lnSpc>
              <a:buClr>
                <a:schemeClr val="accent2"/>
              </a:buClr>
              <a:buSzPct val="65000"/>
              <a:buFont typeface="Wingdings" pitchFamily="2" charset="2"/>
              <a:buChar char="n"/>
              <a:tabLst>
                <a:tab pos="384175" algn="l"/>
              </a:tabLst>
            </a:pPr>
            <a:r>
              <a:rPr lang="fr-CH" sz="1600" dirty="0" smtClean="0"/>
              <a:t>Recense « vos » journalistes et « vos » médias</a:t>
            </a:r>
          </a:p>
          <a:p>
            <a:pPr marL="290513" indent="-290513">
              <a:lnSpc>
                <a:spcPct val="150000"/>
              </a:lnSpc>
              <a:buClr>
                <a:schemeClr val="accent2"/>
              </a:buClr>
              <a:buSzPct val="65000"/>
              <a:buFont typeface="Wingdings" pitchFamily="2" charset="2"/>
              <a:buChar char="n"/>
              <a:tabLst>
                <a:tab pos="384175" algn="l"/>
              </a:tabLst>
            </a:pPr>
            <a:r>
              <a:rPr lang="fr-CH" sz="1600" dirty="0" smtClean="0"/>
              <a:t>Répertorie leurs adresses précises pour vous permettre de communiquer</a:t>
            </a:r>
          </a:p>
          <a:p>
            <a:pPr marL="290513" indent="-290513">
              <a:lnSpc>
                <a:spcPct val="150000"/>
              </a:lnSpc>
              <a:buClr>
                <a:schemeClr val="accent2"/>
              </a:buClr>
              <a:buSzPct val="65000"/>
              <a:buFont typeface="Wingdings" pitchFamily="2" charset="2"/>
              <a:buChar char="n"/>
              <a:tabLst>
                <a:tab pos="384175" algn="l"/>
              </a:tabLst>
            </a:pPr>
            <a:r>
              <a:rPr lang="fr-CH" sz="1600" dirty="0" smtClean="0"/>
              <a:t>Mentionne les heures/dates de bouclage</a:t>
            </a:r>
          </a:p>
          <a:p>
            <a:pPr marL="290513" indent="-290513">
              <a:lnSpc>
                <a:spcPct val="150000"/>
              </a:lnSpc>
              <a:buClr>
                <a:schemeClr val="accent2"/>
              </a:buClr>
              <a:buSzPct val="65000"/>
              <a:buFont typeface="Wingdings" pitchFamily="2" charset="2"/>
              <a:buChar char="n"/>
              <a:tabLst>
                <a:tab pos="384175" algn="l"/>
              </a:tabLst>
            </a:pPr>
            <a:r>
              <a:rPr lang="fr-CH" sz="1600" dirty="0" smtClean="0"/>
              <a:t>Carnet de bord. Mentionne vos interactions et la date des prochaines relances.</a:t>
            </a:r>
          </a:p>
          <a:p>
            <a:pPr marL="290513" indent="-290513">
              <a:lnSpc>
                <a:spcPct val="150000"/>
              </a:lnSpc>
              <a:buClr>
                <a:schemeClr val="accent2"/>
              </a:buClr>
              <a:buSzPct val="65000"/>
              <a:buFont typeface="Wingdings" pitchFamily="2" charset="2"/>
              <a:buChar char="n"/>
              <a:tabLst>
                <a:tab pos="384175" algn="l"/>
              </a:tabLst>
            </a:pPr>
            <a:r>
              <a:rPr lang="fr-CH" sz="1600" dirty="0" smtClean="0"/>
              <a:t>Travail fastidieux mais indispensable. </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prendre contact avec un journaliste? </a:t>
            </a:r>
            <a:r>
              <a:rPr lang="fr-CH" sz="1600" dirty="0" err="1" smtClean="0"/>
              <a:t>Persévérence</a:t>
            </a:r>
            <a:endParaRPr lang="fr-CH" sz="1600" dirty="0" smtClean="0"/>
          </a:p>
          <a:p>
            <a:pPr marL="290513" indent="-290513">
              <a:lnSpc>
                <a:spcPct val="150000"/>
              </a:lnSpc>
              <a:buClr>
                <a:schemeClr val="accent2"/>
              </a:buClr>
              <a:buSzPct val="65000"/>
              <a:buFont typeface="Wingdings" pitchFamily="2" charset="2"/>
              <a:buChar char="n"/>
              <a:tabLst>
                <a:tab pos="384175" algn="l"/>
              </a:tabLst>
            </a:pPr>
            <a:r>
              <a:rPr lang="fr-CH" sz="1600" dirty="0" smtClean="0"/>
              <a:t>Prendre en compte les nouveaux médias (</a:t>
            </a:r>
            <a:r>
              <a:rPr lang="fr-CH" sz="1600" dirty="0" err="1" smtClean="0"/>
              <a:t>webzine,blog</a:t>
            </a:r>
            <a:r>
              <a:rPr lang="fr-CH" sz="1600" dirty="0" smtClean="0"/>
              <a:t>,gratuits)</a:t>
            </a:r>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5F5F5F"/>
                </a:solidFill>
              </a:rPr>
              <a:t>II.II.III  Le fichier de presse</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3600986"/>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Premier outil des relations presse. </a:t>
            </a:r>
          </a:p>
          <a:p>
            <a:pPr marL="290513" indent="-290513">
              <a:lnSpc>
                <a:spcPct val="150000"/>
              </a:lnSpc>
              <a:buClr>
                <a:schemeClr val="accent2"/>
              </a:buClr>
              <a:buSzPct val="65000"/>
              <a:buFont typeface="Wingdings" pitchFamily="2" charset="2"/>
              <a:buChar char="n"/>
              <a:tabLst>
                <a:tab pos="384175" algn="l"/>
              </a:tabLst>
            </a:pPr>
            <a:r>
              <a:rPr lang="fr-CH" sz="1600" dirty="0" smtClean="0"/>
              <a:t>Document de base de la communication d’entreprise</a:t>
            </a:r>
          </a:p>
          <a:p>
            <a:pPr marL="290513" indent="-290513">
              <a:lnSpc>
                <a:spcPct val="150000"/>
              </a:lnSpc>
              <a:buClr>
                <a:schemeClr val="accent2"/>
              </a:buClr>
              <a:buSzPct val="65000"/>
              <a:buFont typeface="Wingdings" pitchFamily="2" charset="2"/>
              <a:buChar char="n"/>
              <a:tabLst>
                <a:tab pos="384175" algn="l"/>
              </a:tabLst>
            </a:pPr>
            <a:r>
              <a:rPr lang="fr-CH" sz="1600" dirty="0" smtClean="0"/>
              <a:t>Il ne se justifie que s’il relate une nouveauté</a:t>
            </a:r>
          </a:p>
          <a:p>
            <a:pPr marL="290513" indent="-290513">
              <a:lnSpc>
                <a:spcPct val="150000"/>
              </a:lnSpc>
              <a:buClr>
                <a:schemeClr val="accent2"/>
              </a:buClr>
              <a:buSzPct val="65000"/>
              <a:buFont typeface="Wingdings" pitchFamily="2" charset="2"/>
              <a:buChar char="n"/>
              <a:tabLst>
                <a:tab pos="384175" algn="l"/>
              </a:tabLst>
            </a:pPr>
            <a:r>
              <a:rPr lang="fr-CH" sz="1600" dirty="0" smtClean="0"/>
              <a:t>Il n’est pas un vecteur publicitaire. Attention aux superlatifs!</a:t>
            </a:r>
          </a:p>
          <a:p>
            <a:pPr marL="290513" indent="-290513">
              <a:lnSpc>
                <a:spcPct val="150000"/>
              </a:lnSpc>
              <a:buClr>
                <a:schemeClr val="accent2"/>
              </a:buClr>
              <a:buSzPct val="65000"/>
              <a:buFont typeface="Wingdings" pitchFamily="2" charset="2"/>
              <a:buChar char="n"/>
              <a:tabLst>
                <a:tab pos="384175" algn="l"/>
              </a:tabLst>
            </a:pPr>
            <a:r>
              <a:rPr lang="fr-CH" sz="1600" dirty="0" smtClean="0"/>
              <a:t>Doit répondre aux canons journalistiques (</a:t>
            </a:r>
            <a:r>
              <a:rPr lang="fr-CH" sz="1600" dirty="0" err="1" smtClean="0"/>
              <a:t>clareté</a:t>
            </a:r>
            <a:r>
              <a:rPr lang="fr-CH" sz="1600" dirty="0" smtClean="0"/>
              <a:t>, concision, nouveauté et obéir aux mêmes règles qu’un article de presse</a:t>
            </a:r>
          </a:p>
          <a:p>
            <a:pPr marL="290513" indent="-290513">
              <a:lnSpc>
                <a:spcPct val="150000"/>
              </a:lnSpc>
              <a:buClr>
                <a:schemeClr val="accent2"/>
              </a:buClr>
              <a:buSzPct val="65000"/>
              <a:buFont typeface="Wingdings" pitchFamily="2" charset="2"/>
              <a:buChar char="n"/>
              <a:tabLst>
                <a:tab pos="384175" algn="l"/>
              </a:tabLst>
            </a:pPr>
            <a:r>
              <a:rPr lang="fr-CH" sz="1600" dirty="0" smtClean="0"/>
              <a:t>Doit être actuel (neuf?, exemplaire? Exceptionnel?</a:t>
            </a:r>
          </a:p>
          <a:p>
            <a:pPr marL="290513" indent="-290513">
              <a:lnSpc>
                <a:spcPct val="150000"/>
              </a:lnSpc>
              <a:buClr>
                <a:schemeClr val="accent2"/>
              </a:buClr>
              <a:buSzPct val="65000"/>
              <a:buFont typeface="Wingdings" pitchFamily="2" charset="2"/>
              <a:buChar char="n"/>
              <a:tabLst>
                <a:tab pos="384175" algn="l"/>
              </a:tabLst>
            </a:pPr>
            <a:r>
              <a:rPr lang="fr-CH" sz="1600" dirty="0" smtClean="0"/>
              <a:t>Doit aider à faire progresser l’information…sinon panier!</a:t>
            </a:r>
          </a:p>
          <a:p>
            <a:pPr marL="290513" indent="-290513">
              <a:lnSpc>
                <a:spcPct val="150000"/>
              </a:lnSpc>
              <a:buClr>
                <a:schemeClr val="accent2"/>
              </a:buClr>
              <a:buSzPct val="65000"/>
              <a:buFont typeface="Wingdings" pitchFamily="2" charset="2"/>
              <a:buChar char="n"/>
              <a:tabLst>
                <a:tab pos="384175" algn="l"/>
              </a:tabLst>
            </a:pPr>
            <a:r>
              <a:rPr lang="fr-CH" sz="1600" dirty="0" smtClean="0"/>
              <a:t>Double usage: vecteur d’annonce et message d’entretien</a:t>
            </a:r>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5F5F5F"/>
                </a:solidFill>
              </a:rPr>
              <a:t>II.II.IV  Le communiqué de presse</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4339650"/>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Bâtir un plan permet de garder les idées claires et de bien avoir en tête son objectif</a:t>
            </a:r>
          </a:p>
          <a:p>
            <a:pPr marL="290513" indent="-290513">
              <a:lnSpc>
                <a:spcPct val="150000"/>
              </a:lnSpc>
              <a:buClr>
                <a:schemeClr val="accent2"/>
              </a:buClr>
              <a:buSzPct val="65000"/>
              <a:buFont typeface="Wingdings" pitchFamily="2" charset="2"/>
              <a:buChar char="n"/>
              <a:tabLst>
                <a:tab pos="384175" algn="l"/>
              </a:tabLst>
            </a:pPr>
            <a:r>
              <a:rPr lang="fr-CH" sz="1600" dirty="0" smtClean="0"/>
              <a:t>Forme écrite (claire, concise, concrète, simple, directe, 1500 signes)</a:t>
            </a:r>
          </a:p>
          <a:p>
            <a:pPr marL="290513" indent="-290513">
              <a:lnSpc>
                <a:spcPct val="150000"/>
              </a:lnSpc>
              <a:buClr>
                <a:schemeClr val="accent2"/>
              </a:buClr>
              <a:buSzPct val="65000"/>
              <a:buFont typeface="Wingdings" pitchFamily="2" charset="2"/>
              <a:buChar char="n"/>
              <a:tabLst>
                <a:tab pos="384175" algn="l"/>
              </a:tabLst>
            </a:pPr>
            <a:r>
              <a:rPr lang="fr-CH" sz="1600" dirty="0" smtClean="0"/>
              <a:t>Construction de type « commode » Titre, </a:t>
            </a:r>
            <a:r>
              <a:rPr lang="fr-CH" sz="1600" dirty="0" err="1" smtClean="0"/>
              <a:t>lead</a:t>
            </a:r>
            <a:r>
              <a:rPr lang="fr-CH" sz="1600" dirty="0" smtClean="0"/>
              <a:t> (Qui, Quoi, Quand, Où,) puis argumentation (comment?, pourquoi?)</a:t>
            </a:r>
          </a:p>
          <a:p>
            <a:pPr marL="290513" indent="-290513">
              <a:lnSpc>
                <a:spcPct val="150000"/>
              </a:lnSpc>
              <a:buClr>
                <a:schemeClr val="accent2"/>
              </a:buClr>
              <a:buSzPct val="65000"/>
              <a:buFont typeface="Wingdings" pitchFamily="2" charset="2"/>
              <a:buChar char="n"/>
              <a:tabLst>
                <a:tab pos="384175" algn="l"/>
              </a:tabLst>
            </a:pPr>
            <a:r>
              <a:rPr lang="fr-CH" sz="1600" dirty="0" smtClean="0"/>
              <a:t>Bâtir un plan permet de garder les idées claires et de bien avoir en tête son objectif.</a:t>
            </a:r>
          </a:p>
          <a:p>
            <a:pPr marL="290513" indent="-290513">
              <a:lnSpc>
                <a:spcPct val="150000"/>
              </a:lnSpc>
              <a:buClr>
                <a:schemeClr val="accent2"/>
              </a:buClr>
              <a:buSzPct val="65000"/>
              <a:buFont typeface="Wingdings" pitchFamily="2" charset="2"/>
              <a:buChar char="n"/>
              <a:tabLst>
                <a:tab pos="384175" algn="l"/>
              </a:tabLst>
            </a:pPr>
            <a:r>
              <a:rPr lang="fr-CH" sz="1600" dirty="0" smtClean="0"/>
              <a:t>Quand et comment s’en servir? S’adapter aux médias et à la situation</a:t>
            </a:r>
          </a:p>
          <a:p>
            <a:pPr marL="290513" indent="-290513">
              <a:lnSpc>
                <a:spcPct val="150000"/>
              </a:lnSpc>
              <a:buClr>
                <a:schemeClr val="accent2"/>
              </a:buClr>
              <a:buSzPct val="65000"/>
              <a:buFont typeface="Wingdings" pitchFamily="2" charset="2"/>
              <a:buChar char="n"/>
              <a:tabLst>
                <a:tab pos="384175" algn="l"/>
              </a:tabLst>
            </a:pPr>
            <a:r>
              <a:rPr lang="fr-CH" sz="1600" dirty="0" smtClean="0"/>
              <a:t>Le communiqué sous embargo</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5F5F5F"/>
                </a:solidFill>
              </a:rPr>
              <a:t>II.II.IV  Le communiqué de presse</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1384995"/>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La solennité</a:t>
            </a:r>
          </a:p>
          <a:p>
            <a:pPr marL="290513" indent="-290513">
              <a:lnSpc>
                <a:spcPct val="150000"/>
              </a:lnSpc>
              <a:buClr>
                <a:schemeClr val="accent2"/>
              </a:buClr>
              <a:buSzPct val="65000"/>
              <a:buFont typeface="Wingdings" pitchFamily="2" charset="2"/>
              <a:buChar char="n"/>
              <a:tabLst>
                <a:tab pos="384175" algn="l"/>
              </a:tabLst>
            </a:pPr>
            <a:r>
              <a:rPr lang="fr-CH" sz="1600" dirty="0" smtClean="0"/>
              <a:t>Son autonomie</a:t>
            </a:r>
          </a:p>
          <a:p>
            <a:pPr marL="290513" indent="-290513">
              <a:lnSpc>
                <a:spcPct val="150000"/>
              </a:lnSpc>
              <a:buClr>
                <a:schemeClr val="accent2"/>
              </a:buClr>
              <a:buSzPct val="65000"/>
              <a:buFont typeface="Wingdings" pitchFamily="2" charset="2"/>
              <a:buChar char="n"/>
              <a:tabLst>
                <a:tab pos="384175" algn="l"/>
              </a:tabLst>
            </a:pPr>
            <a:r>
              <a:rPr lang="fr-CH" sz="1600" dirty="0" smtClean="0"/>
              <a:t>En principe, une déclaration n’est suivie d’aucun interview</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II.II.V  La déclaration</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2862322"/>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Ne sert que dans les cas de crise évolutive.</a:t>
            </a:r>
          </a:p>
          <a:p>
            <a:pPr marL="290513" indent="-290513">
              <a:lnSpc>
                <a:spcPct val="150000"/>
              </a:lnSpc>
              <a:buClr>
                <a:schemeClr val="accent2"/>
              </a:buClr>
              <a:buSzPct val="65000"/>
              <a:buFont typeface="Wingdings" pitchFamily="2" charset="2"/>
              <a:buChar char="n"/>
              <a:tabLst>
                <a:tab pos="384175" algn="l"/>
              </a:tabLst>
            </a:pPr>
            <a:r>
              <a:rPr lang="fr-CH" sz="1600" dirty="0" smtClean="0"/>
              <a:t>Répond aux questions Où? Quand? Qui? Quoi?</a:t>
            </a:r>
          </a:p>
          <a:p>
            <a:pPr marL="290513" indent="-290513">
              <a:lnSpc>
                <a:spcPct val="150000"/>
              </a:lnSpc>
              <a:buClr>
                <a:schemeClr val="accent2"/>
              </a:buClr>
              <a:buSzPct val="65000"/>
              <a:buFont typeface="Wingdings" pitchFamily="2" charset="2"/>
              <a:buChar char="n"/>
              <a:tabLst>
                <a:tab pos="384175" algn="l"/>
              </a:tabLst>
            </a:pPr>
            <a:r>
              <a:rPr lang="fr-CH" sz="1600" dirty="0" smtClean="0"/>
              <a:t>Permet de faire le point in vivo et in situ</a:t>
            </a:r>
          </a:p>
          <a:p>
            <a:pPr marL="290513" indent="-290513">
              <a:lnSpc>
                <a:spcPct val="150000"/>
              </a:lnSpc>
              <a:buClr>
                <a:schemeClr val="accent2"/>
              </a:buClr>
              <a:buSzPct val="65000"/>
              <a:buFont typeface="Wingdings" pitchFamily="2" charset="2"/>
              <a:buChar char="n"/>
              <a:tabLst>
                <a:tab pos="384175" algn="l"/>
              </a:tabLst>
            </a:pPr>
            <a:r>
              <a:rPr lang="fr-CH" sz="1600" dirty="0" smtClean="0"/>
              <a:t>Comme le communiqué de presse, il peut être répété autant de fois que nécessaire en fonction de l’actualité</a:t>
            </a:r>
          </a:p>
          <a:p>
            <a:pPr marL="290513" indent="-290513">
              <a:lnSpc>
                <a:spcPct val="150000"/>
              </a:lnSpc>
              <a:buClr>
                <a:schemeClr val="accent2"/>
              </a:buClr>
              <a:buSzPct val="65000"/>
              <a:buFont typeface="Wingdings" pitchFamily="2" charset="2"/>
              <a:buChar char="n"/>
              <a:tabLst>
                <a:tab pos="384175" algn="l"/>
              </a:tabLst>
            </a:pPr>
            <a:r>
              <a:rPr lang="fr-CH" sz="1600" dirty="0" smtClean="0"/>
              <a:t>Outil simple</a:t>
            </a:r>
          </a:p>
          <a:p>
            <a:pPr marL="290513" indent="-290513">
              <a:lnSpc>
                <a:spcPct val="150000"/>
              </a:lnSpc>
              <a:buClr>
                <a:schemeClr val="accent2"/>
              </a:buClr>
              <a:buSzPct val="65000"/>
              <a:buFont typeface="Wingdings" pitchFamily="2" charset="2"/>
              <a:buChar char="n"/>
              <a:tabLst>
                <a:tab pos="384175" algn="l"/>
              </a:tabLst>
            </a:pPr>
            <a:r>
              <a:rPr lang="fr-CH" sz="1600" dirty="0" smtClean="0"/>
              <a:t>Efficacité certaine</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II.II.VI  Le point presse</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3046988"/>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Lors d’une crise, permet d’aborder les deux derniers « W »: Pourquoi? (</a:t>
            </a:r>
            <a:r>
              <a:rPr lang="fr-CH" sz="1600" dirty="0" err="1" smtClean="0"/>
              <a:t>Why</a:t>
            </a:r>
            <a:r>
              <a:rPr lang="fr-CH" sz="1600" dirty="0" smtClean="0"/>
              <a:t>) et Comment? (</a:t>
            </a:r>
            <a:r>
              <a:rPr lang="fr-CH" sz="1600" dirty="0" err="1" smtClean="0"/>
              <a:t>hoW</a:t>
            </a:r>
            <a:r>
              <a:rPr lang="fr-CH" sz="1600" dirty="0" smtClean="0"/>
              <a:t>)</a:t>
            </a:r>
            <a:endParaRPr lang="fr-CH" sz="800" b="1" dirty="0"/>
          </a:p>
          <a:p>
            <a:pPr marL="290513" indent="-290513">
              <a:lnSpc>
                <a:spcPct val="150000"/>
              </a:lnSpc>
              <a:buClr>
                <a:schemeClr val="accent2"/>
              </a:buClr>
              <a:buSzPct val="65000"/>
              <a:buFont typeface="Wingdings" pitchFamily="2" charset="2"/>
              <a:buChar char="n"/>
              <a:tabLst>
                <a:tab pos="384175" algn="l"/>
              </a:tabLst>
            </a:pPr>
            <a:r>
              <a:rPr lang="fr-CH" sz="1600" dirty="0" smtClean="0"/>
              <a:t>Réunion journalistique pour faire état d’une information nouvelle d’importance ou clore une crise</a:t>
            </a:r>
          </a:p>
          <a:p>
            <a:pPr marL="290513" indent="-290513">
              <a:lnSpc>
                <a:spcPct val="150000"/>
              </a:lnSpc>
              <a:buClr>
                <a:schemeClr val="accent2"/>
              </a:buClr>
              <a:buSzPct val="65000"/>
              <a:buFont typeface="Wingdings" pitchFamily="2" charset="2"/>
              <a:buChar char="n"/>
              <a:tabLst>
                <a:tab pos="384175" algn="l"/>
              </a:tabLst>
            </a:pPr>
            <a:r>
              <a:rPr lang="fr-CH" sz="1600" dirty="0" smtClean="0"/>
              <a:t>Sa durée varie en fonction de son contenu</a:t>
            </a:r>
          </a:p>
          <a:p>
            <a:pPr marL="290513" indent="-290513">
              <a:lnSpc>
                <a:spcPct val="150000"/>
              </a:lnSpc>
              <a:buClr>
                <a:schemeClr val="accent2"/>
              </a:buClr>
              <a:buSzPct val="65000"/>
              <a:buFont typeface="Wingdings" pitchFamily="2" charset="2"/>
              <a:buChar char="n"/>
              <a:tabLst>
                <a:tab pos="384175" algn="l"/>
              </a:tabLst>
            </a:pPr>
            <a:r>
              <a:rPr lang="fr-CH" sz="1600" dirty="0" smtClean="0"/>
              <a:t>Sa composition: un ou plusieurs participants, DG et spécialistes</a:t>
            </a:r>
          </a:p>
          <a:p>
            <a:pPr marL="290513" indent="-290513">
              <a:lnSpc>
                <a:spcPct val="150000"/>
              </a:lnSpc>
              <a:buClr>
                <a:schemeClr val="accent2"/>
              </a:buClr>
              <a:buSzPct val="65000"/>
              <a:buFont typeface="Wingdings" pitchFamily="2" charset="2"/>
              <a:buChar char="n"/>
              <a:tabLst>
                <a:tab pos="384175" algn="l"/>
              </a:tabLst>
            </a:pPr>
            <a:r>
              <a:rPr lang="fr-CH" sz="1600" dirty="0" smtClean="0"/>
              <a:t>Présentation dynamique, interactive</a:t>
            </a:r>
          </a:p>
          <a:p>
            <a:pPr marL="290513" indent="-290513">
              <a:lnSpc>
                <a:spcPct val="150000"/>
              </a:lnSpc>
              <a:buClr>
                <a:schemeClr val="accent2"/>
              </a:buClr>
              <a:buSzPct val="65000"/>
              <a:buFont typeface="Wingdings" pitchFamily="2" charset="2"/>
              <a:buChar char="n"/>
              <a:tabLst>
                <a:tab pos="384175" algn="l"/>
              </a:tabLst>
            </a:pPr>
            <a:r>
              <a:rPr lang="fr-CH" sz="1600" dirty="0" smtClean="0"/>
              <a:t>Prévoir suffisamment de temps pour les questions-réponses</a:t>
            </a:r>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II.II.VII  La conférence de presse</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
        <p:nvSpPr>
          <p:cNvPr id="8" name="ZoneTexte 7"/>
          <p:cNvSpPr txBox="1"/>
          <p:nvPr/>
        </p:nvSpPr>
        <p:spPr>
          <a:xfrm>
            <a:off x="1033153" y="4667003"/>
            <a:ext cx="3158837" cy="1815882"/>
          </a:xfrm>
          <a:prstGeom prst="rect">
            <a:avLst/>
          </a:prstGeom>
          <a:noFill/>
        </p:spPr>
        <p:txBody>
          <a:bodyPr wrap="square" rtlCol="0">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L’heure</a:t>
            </a:r>
          </a:p>
          <a:p>
            <a:pPr marL="290513" indent="-290513">
              <a:lnSpc>
                <a:spcPct val="150000"/>
              </a:lnSpc>
              <a:buClr>
                <a:schemeClr val="accent2"/>
              </a:buClr>
              <a:buSzPct val="65000"/>
              <a:buFont typeface="Wingdings" pitchFamily="2" charset="2"/>
              <a:buChar char="n"/>
              <a:tabLst>
                <a:tab pos="384175" algn="l"/>
              </a:tabLst>
            </a:pPr>
            <a:r>
              <a:rPr lang="fr-CH" sz="1600" dirty="0" smtClean="0"/>
              <a:t>Le lieu</a:t>
            </a:r>
          </a:p>
          <a:p>
            <a:pPr marL="290513" indent="-290513">
              <a:lnSpc>
                <a:spcPct val="150000"/>
              </a:lnSpc>
              <a:buClr>
                <a:schemeClr val="accent2"/>
              </a:buClr>
              <a:buSzPct val="65000"/>
              <a:buFont typeface="Wingdings" pitchFamily="2" charset="2"/>
              <a:buChar char="n"/>
              <a:tabLst>
                <a:tab pos="384175" algn="l"/>
              </a:tabLst>
            </a:pPr>
            <a:r>
              <a:rPr lang="fr-CH" sz="1600" dirty="0" smtClean="0"/>
              <a:t>L’accueil</a:t>
            </a:r>
          </a:p>
          <a:p>
            <a:pPr marL="290513" indent="-290513">
              <a:lnSpc>
                <a:spcPct val="150000"/>
              </a:lnSpc>
              <a:buClr>
                <a:schemeClr val="accent2"/>
              </a:buClr>
              <a:buSzPct val="65000"/>
              <a:buFont typeface="Wingdings" pitchFamily="2" charset="2"/>
              <a:buChar char="n"/>
              <a:tabLst>
                <a:tab pos="384175" algn="l"/>
              </a:tabLst>
            </a:pPr>
            <a:r>
              <a:rPr lang="fr-CH" sz="1600" dirty="0" smtClean="0"/>
              <a:t>La ponctualité</a:t>
            </a:r>
          </a:p>
          <a:p>
            <a:endParaRPr lang="fr-FR" sz="1600" dirty="0"/>
          </a:p>
        </p:txBody>
      </p:sp>
      <p:sp>
        <p:nvSpPr>
          <p:cNvPr id="9" name="ZoneTexte 8"/>
          <p:cNvSpPr txBox="1"/>
          <p:nvPr/>
        </p:nvSpPr>
        <p:spPr>
          <a:xfrm>
            <a:off x="4427517" y="4795652"/>
            <a:ext cx="3158837" cy="1477328"/>
          </a:xfrm>
          <a:prstGeom prst="rect">
            <a:avLst/>
          </a:prstGeom>
          <a:noFill/>
        </p:spPr>
        <p:txBody>
          <a:bodyPr wrap="square" rtlCol="0">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L’efficacité</a:t>
            </a:r>
          </a:p>
          <a:p>
            <a:pPr marL="290513" indent="-290513">
              <a:lnSpc>
                <a:spcPct val="150000"/>
              </a:lnSpc>
              <a:buClr>
                <a:schemeClr val="accent2"/>
              </a:buClr>
              <a:buSzPct val="65000"/>
              <a:buFont typeface="Wingdings" pitchFamily="2" charset="2"/>
              <a:buChar char="n"/>
              <a:tabLst>
                <a:tab pos="384175" algn="l"/>
              </a:tabLst>
            </a:pPr>
            <a:r>
              <a:rPr lang="fr-CH" sz="1600" dirty="0" smtClean="0"/>
              <a:t>Le dossier de presse</a:t>
            </a:r>
          </a:p>
          <a:p>
            <a:pPr marL="290513" indent="-290513">
              <a:lnSpc>
                <a:spcPct val="150000"/>
              </a:lnSpc>
              <a:buClr>
                <a:schemeClr val="accent2"/>
              </a:buClr>
              <a:buSzPct val="65000"/>
              <a:buFont typeface="Wingdings" pitchFamily="2" charset="2"/>
              <a:buChar char="n"/>
              <a:tabLst>
                <a:tab pos="384175" algn="l"/>
              </a:tabLst>
            </a:pPr>
            <a:r>
              <a:rPr lang="fr-CH" sz="1600" dirty="0" smtClean="0"/>
              <a:t>Les retombées de la CP</a:t>
            </a:r>
          </a:p>
          <a:p>
            <a:endParaRPr lang="fr-FR"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2862322"/>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Excursion « all-inclusive » journalistique</a:t>
            </a:r>
          </a:p>
          <a:p>
            <a:pPr marL="290513" indent="-290513">
              <a:lnSpc>
                <a:spcPct val="150000"/>
              </a:lnSpc>
              <a:buClr>
                <a:schemeClr val="accent2"/>
              </a:buClr>
              <a:buSzPct val="65000"/>
              <a:buFont typeface="Wingdings" pitchFamily="2" charset="2"/>
              <a:buChar char="n"/>
              <a:tabLst>
                <a:tab pos="384175" algn="l"/>
              </a:tabLst>
            </a:pPr>
            <a:r>
              <a:rPr lang="fr-CH" sz="1600" dirty="0" smtClean="0"/>
              <a:t>Mélange travail et détente, rencontre et déplacement, terrain</a:t>
            </a:r>
          </a:p>
          <a:p>
            <a:pPr marL="290513" indent="-290513">
              <a:lnSpc>
                <a:spcPct val="150000"/>
              </a:lnSpc>
              <a:buClr>
                <a:schemeClr val="accent2"/>
              </a:buClr>
              <a:buSzPct val="65000"/>
              <a:buFont typeface="Wingdings" pitchFamily="2" charset="2"/>
              <a:buChar char="n"/>
              <a:tabLst>
                <a:tab pos="384175" algn="l"/>
              </a:tabLst>
            </a:pPr>
            <a:r>
              <a:rPr lang="fr-CH" sz="1600" dirty="0" smtClean="0"/>
              <a:t>Tout y est organisé pour le plus grand confort des journalistes et encadré pour servir l’intérêt de l’invitant</a:t>
            </a:r>
          </a:p>
          <a:p>
            <a:pPr marL="290513" indent="-290513">
              <a:lnSpc>
                <a:spcPct val="150000"/>
              </a:lnSpc>
              <a:buClr>
                <a:schemeClr val="accent2"/>
              </a:buClr>
              <a:buSzPct val="65000"/>
              <a:buFont typeface="Wingdings" pitchFamily="2" charset="2"/>
              <a:buChar char="n"/>
              <a:tabLst>
                <a:tab pos="384175" algn="l"/>
              </a:tabLst>
            </a:pPr>
            <a:r>
              <a:rPr lang="fr-CH" sz="1600" dirty="0" smtClean="0"/>
              <a:t>A user avec modération et subtilité</a:t>
            </a:r>
          </a:p>
          <a:p>
            <a:pPr marL="290513" indent="-290513">
              <a:lnSpc>
                <a:spcPct val="150000"/>
              </a:lnSpc>
              <a:buClr>
                <a:schemeClr val="accent2"/>
              </a:buClr>
              <a:buSzPct val="65000"/>
              <a:buFont typeface="Wingdings" pitchFamily="2" charset="2"/>
              <a:buChar char="n"/>
              <a:tabLst>
                <a:tab pos="384175" algn="l"/>
              </a:tabLst>
            </a:pPr>
            <a:r>
              <a:rPr lang="fr-CH" sz="1600" dirty="0" smtClean="0"/>
              <a:t>Attention à ne pas franchir les bornes</a:t>
            </a:r>
          </a:p>
          <a:p>
            <a:pPr marL="290513" indent="-290513">
              <a:lnSpc>
                <a:spcPct val="150000"/>
              </a:lnSpc>
              <a:buClr>
                <a:schemeClr val="accent2"/>
              </a:buClr>
              <a:buSzPct val="65000"/>
              <a:buFont typeface="Wingdings" pitchFamily="2" charset="2"/>
              <a:buChar char="n"/>
              <a:tabLst>
                <a:tab pos="384175" algn="l"/>
              </a:tabLst>
            </a:pPr>
            <a:r>
              <a:rPr lang="fr-CH" sz="1600" dirty="0" smtClean="0"/>
              <a:t>La problématique des cadeaux aux journalistes</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II.II.VIII  Le voyage de presse</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2862322"/>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Plusieurs formes:</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L’interview en direct</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L’interview en différé</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L’interview téléphonique</a:t>
            </a:r>
          </a:p>
          <a:p>
            <a:pPr marL="290513" indent="-290513">
              <a:lnSpc>
                <a:spcPct val="150000"/>
              </a:lnSpc>
              <a:buClr>
                <a:schemeClr val="accent2"/>
              </a:buClr>
              <a:buSzPct val="65000"/>
              <a:buFont typeface="Wingdings" pitchFamily="2" charset="2"/>
              <a:buChar char="n"/>
              <a:tabLst>
                <a:tab pos="384175" algn="l"/>
              </a:tabLst>
            </a:pPr>
            <a:r>
              <a:rPr lang="fr-CH" sz="1600" dirty="0" smtClean="0"/>
              <a:t>Chaque forme présente ses avantages et ses inconvénients</a:t>
            </a:r>
          </a:p>
          <a:p>
            <a:pPr marL="290513" indent="-290513">
              <a:lnSpc>
                <a:spcPct val="150000"/>
              </a:lnSpc>
              <a:buClr>
                <a:schemeClr val="accent2"/>
              </a:buClr>
              <a:buSzPct val="65000"/>
              <a:buFont typeface="Wingdings" pitchFamily="2" charset="2"/>
              <a:buChar char="n"/>
              <a:tabLst>
                <a:tab pos="384175" algn="l"/>
              </a:tabLst>
            </a:pPr>
            <a:r>
              <a:rPr lang="fr-CH" sz="1600" dirty="0" smtClean="0"/>
              <a:t>Dans tous les cas, il faut se préparer aux mieux et convenir préalablement des règles du jeu avec le journaliste</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II.II.IX L’interview</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1384995"/>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Le calme avant la tempête</a:t>
            </a:r>
          </a:p>
          <a:p>
            <a:pPr marL="290513" indent="-290513">
              <a:lnSpc>
                <a:spcPct val="150000"/>
              </a:lnSpc>
              <a:buClr>
                <a:schemeClr val="accent2"/>
              </a:buClr>
              <a:buSzPct val="65000"/>
              <a:buFont typeface="Wingdings" pitchFamily="2" charset="2"/>
              <a:buChar char="n"/>
              <a:tabLst>
                <a:tab pos="384175" algn="l"/>
              </a:tabLst>
            </a:pPr>
            <a:r>
              <a:rPr lang="fr-CH" sz="1600" dirty="0" smtClean="0"/>
              <a:t>Se préparer au pire pour mieux répondre</a:t>
            </a:r>
          </a:p>
          <a:p>
            <a:pPr marL="290513" indent="-290513">
              <a:lnSpc>
                <a:spcPct val="150000"/>
              </a:lnSpc>
              <a:buClr>
                <a:schemeClr val="accent2"/>
              </a:buClr>
              <a:buSzPct val="65000"/>
              <a:buFont typeface="Wingdings" pitchFamily="2" charset="2"/>
              <a:buChar char="n"/>
              <a:tabLst>
                <a:tab pos="384175" algn="l"/>
              </a:tabLst>
            </a:pPr>
            <a:r>
              <a:rPr lang="fr-CH" sz="1600" dirty="0" smtClean="0"/>
              <a:t>Ne pas communiquer… c’est communiquer</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954107"/>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 Que faire quand tout va mal?</a:t>
            </a:r>
            <a:br>
              <a:rPr lang="fr-CH" sz="2800" b="1" dirty="0" smtClean="0">
                <a:solidFill>
                  <a:srgbClr val="FFFFFF"/>
                </a:solidFill>
              </a:rPr>
            </a:br>
            <a:r>
              <a:rPr lang="fr-CH" sz="2800" b="1" dirty="0" smtClean="0">
                <a:solidFill>
                  <a:srgbClr val="FFFFFF"/>
                </a:solidFill>
              </a:rPr>
              <a:t>La communication de crise</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2492990"/>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Les secrets d’une bonne communication interne</a:t>
            </a:r>
          </a:p>
          <a:p>
            <a:pPr marL="290513" indent="-290513">
              <a:lnSpc>
                <a:spcPct val="150000"/>
              </a:lnSpc>
              <a:buClr>
                <a:schemeClr val="accent2"/>
              </a:buClr>
              <a:buSzPct val="65000"/>
              <a:buFont typeface="Wingdings" pitchFamily="2" charset="2"/>
              <a:buChar char="n"/>
              <a:tabLst>
                <a:tab pos="384175" algn="l"/>
              </a:tabLst>
            </a:pPr>
            <a:r>
              <a:rPr lang="fr-CH" sz="1600" dirty="0" smtClean="0"/>
              <a:t>Prévoir tous les risques</a:t>
            </a:r>
          </a:p>
          <a:p>
            <a:pPr marL="290513" indent="-290513">
              <a:lnSpc>
                <a:spcPct val="150000"/>
              </a:lnSpc>
              <a:buClr>
                <a:schemeClr val="accent2"/>
              </a:buClr>
              <a:buSzPct val="65000"/>
              <a:buFont typeface="Wingdings" pitchFamily="2" charset="2"/>
              <a:buChar char="n"/>
              <a:tabLst>
                <a:tab pos="384175" algn="l"/>
              </a:tabLst>
            </a:pPr>
            <a:r>
              <a:rPr lang="fr-CH" sz="1600" dirty="0" smtClean="0"/>
              <a:t>Être à l’affut des signes avant-coureurs d’une crise</a:t>
            </a:r>
          </a:p>
          <a:p>
            <a:pPr marL="290513" indent="-290513">
              <a:lnSpc>
                <a:spcPct val="150000"/>
              </a:lnSpc>
              <a:buClr>
                <a:schemeClr val="accent2"/>
              </a:buClr>
              <a:buSzPct val="65000"/>
              <a:buFont typeface="Wingdings" pitchFamily="2" charset="2"/>
              <a:buChar char="n"/>
              <a:tabLst>
                <a:tab pos="384175" algn="l"/>
              </a:tabLst>
            </a:pPr>
            <a:r>
              <a:rPr lang="fr-CH" sz="1600" dirty="0" smtClean="0"/>
              <a:t>La crise est inévitable, il faut s’y préparer</a:t>
            </a:r>
          </a:p>
          <a:p>
            <a:pPr marL="290513" indent="-290513">
              <a:lnSpc>
                <a:spcPct val="150000"/>
              </a:lnSpc>
              <a:buClr>
                <a:schemeClr val="accent2"/>
              </a:buClr>
              <a:buSzPct val="65000"/>
              <a:buFont typeface="Wingdings" pitchFamily="2" charset="2"/>
              <a:buChar char="n"/>
              <a:tabLst>
                <a:tab pos="384175" algn="l"/>
              </a:tabLst>
            </a:pPr>
            <a:r>
              <a:rPr lang="fr-CH" sz="1600" dirty="0" smtClean="0"/>
              <a:t>Il faut savoir se méfier des chiffres et des prévisions</a:t>
            </a:r>
          </a:p>
          <a:p>
            <a:pPr marL="290513" indent="-290513">
              <a:lnSpc>
                <a:spcPct val="150000"/>
              </a:lnSpc>
              <a:buClr>
                <a:schemeClr val="accent2"/>
              </a:buClr>
              <a:buSzPct val="65000"/>
              <a:buFont typeface="Wingdings" pitchFamily="2" charset="2"/>
              <a:buChar char="n"/>
              <a:tabLst>
                <a:tab pos="384175" algn="l"/>
              </a:tabLst>
            </a:pPr>
            <a:r>
              <a:rPr lang="fr-CH" sz="1600" dirty="0" smtClean="0"/>
              <a:t>Personne n’est à l’abri d’une crise</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II.III.I Le calme avant la tempête</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5447645"/>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Prévoir les risques possibles de crise</a:t>
            </a:r>
          </a:p>
          <a:p>
            <a:pPr marL="747713" lvl="1" indent="-290513">
              <a:lnSpc>
                <a:spcPct val="150000"/>
              </a:lnSpc>
              <a:buClr>
                <a:schemeClr val="accent2"/>
              </a:buClr>
              <a:buSzPct val="65000"/>
              <a:buFont typeface="Wingdings" pitchFamily="2" charset="2"/>
              <a:buChar char="n"/>
              <a:tabLst>
                <a:tab pos="384175" algn="l"/>
              </a:tabLst>
            </a:pPr>
            <a:r>
              <a:rPr lang="fr-CH" sz="1600" dirty="0" smtClean="0"/>
              <a:t>Connaître ses zones de fragilité, son contexte (industriel, social, médiatique,…) via un audit des risques qui permet l’identification des risques à court, moyen et long terme</a:t>
            </a:r>
          </a:p>
          <a:p>
            <a:pPr marL="747713" lvl="1" indent="-290513">
              <a:lnSpc>
                <a:spcPct val="150000"/>
              </a:lnSpc>
              <a:buClr>
                <a:schemeClr val="accent2"/>
              </a:buClr>
              <a:buSzPct val="65000"/>
              <a:buFont typeface="Wingdings" pitchFamily="2" charset="2"/>
              <a:buChar char="n"/>
              <a:tabLst>
                <a:tab pos="384175" algn="l"/>
              </a:tabLst>
            </a:pPr>
            <a:r>
              <a:rPr lang="fr-CH" sz="1600" dirty="0" smtClean="0"/>
              <a:t>Mettre au point des procédures efficaces, donc simples, de veille, d’alerte et de gestion de crise. Désignation des responsables qui doivent être formés et entraînés</a:t>
            </a:r>
          </a:p>
          <a:p>
            <a:pPr marL="290513" indent="-290513">
              <a:lnSpc>
                <a:spcPct val="150000"/>
              </a:lnSpc>
              <a:buClr>
                <a:schemeClr val="accent2"/>
              </a:buClr>
              <a:buSzPct val="65000"/>
              <a:buFont typeface="Wingdings" pitchFamily="2" charset="2"/>
              <a:buChar char="n"/>
              <a:tabLst>
                <a:tab pos="384175" algn="l"/>
              </a:tabLst>
            </a:pPr>
            <a:r>
              <a:rPr lang="fr-CH" sz="1600" dirty="0" smtClean="0"/>
              <a:t>Que veulent les journalistes lorsque survient un accident?</a:t>
            </a:r>
          </a:p>
          <a:p>
            <a:pPr marL="290513" indent="-290513">
              <a:lnSpc>
                <a:spcPct val="150000"/>
              </a:lnSpc>
              <a:buClr>
                <a:schemeClr val="accent2"/>
              </a:buClr>
              <a:buSzPct val="65000"/>
              <a:buFont typeface="Wingdings" pitchFamily="2" charset="2"/>
              <a:buChar char="n"/>
              <a:tabLst>
                <a:tab pos="384175" algn="l"/>
              </a:tabLst>
            </a:pPr>
            <a:r>
              <a:rPr lang="fr-CH" sz="1600" dirty="0" smtClean="0"/>
              <a:t>Qui doit répondre aux journalistes?</a:t>
            </a:r>
          </a:p>
          <a:p>
            <a:pPr marL="290513" indent="-290513">
              <a:lnSpc>
                <a:spcPct val="150000"/>
              </a:lnSpc>
              <a:buClr>
                <a:schemeClr val="accent2"/>
              </a:buClr>
              <a:buSzPct val="65000"/>
              <a:buFont typeface="Wingdings" pitchFamily="2" charset="2"/>
              <a:buChar char="n"/>
              <a:tabLst>
                <a:tab pos="384175" algn="l"/>
              </a:tabLst>
            </a:pPr>
            <a:r>
              <a:rPr lang="fr-CH" sz="1600" dirty="0" smtClean="0"/>
              <a:t>Réagir le plus vite possible</a:t>
            </a:r>
          </a:p>
          <a:p>
            <a:pPr marL="290513" indent="-290513">
              <a:lnSpc>
                <a:spcPct val="150000"/>
              </a:lnSpc>
              <a:buClr>
                <a:schemeClr val="accent2"/>
              </a:buClr>
              <a:buSzPct val="65000"/>
              <a:buFont typeface="Wingdings" pitchFamily="2" charset="2"/>
              <a:buChar char="n"/>
              <a:tabLst>
                <a:tab pos="384175" algn="l"/>
              </a:tabLst>
            </a:pPr>
            <a:r>
              <a:rPr lang="fr-CH" sz="1600" dirty="0" smtClean="0"/>
              <a:t>Ne jamais mentir à un journaliste</a:t>
            </a:r>
          </a:p>
          <a:p>
            <a:pPr marL="290513" indent="-290513">
              <a:lnSpc>
                <a:spcPct val="150000"/>
              </a:lnSpc>
              <a:buClr>
                <a:schemeClr val="accent2"/>
              </a:buClr>
              <a:buSzPct val="65000"/>
              <a:buFont typeface="Wingdings" pitchFamily="2" charset="2"/>
              <a:buChar char="n"/>
              <a:tabLst>
                <a:tab pos="384175" algn="l"/>
              </a:tabLst>
            </a:pPr>
            <a:r>
              <a:rPr lang="fr-CH" sz="1600" dirty="0" smtClean="0"/>
              <a:t>A la recherche des véritables causes d’une crise</a:t>
            </a:r>
          </a:p>
          <a:p>
            <a:pPr marL="290513" indent="-290513">
              <a:lnSpc>
                <a:spcPct val="150000"/>
              </a:lnSpc>
              <a:buClr>
                <a:schemeClr val="accent2"/>
              </a:buClr>
              <a:buSzPct val="65000"/>
              <a:buFont typeface="Wingdings" pitchFamily="2" charset="2"/>
              <a:buChar char="n"/>
              <a:tabLst>
                <a:tab pos="384175" algn="l"/>
              </a:tabLst>
            </a:pPr>
            <a:r>
              <a:rPr lang="fr-CH" sz="1600" dirty="0" smtClean="0"/>
              <a:t>Petites erreurs et grands effets</a:t>
            </a:r>
          </a:p>
          <a:p>
            <a:pPr marL="747713" lvl="1" indent="-290513">
              <a:lnSpc>
                <a:spcPct val="150000"/>
              </a:lnSpc>
              <a:buClr>
                <a:schemeClr val="accent2"/>
              </a:buClr>
              <a:buSzPct val="65000"/>
              <a:buFont typeface="Wingdings" pitchFamily="2" charset="2"/>
              <a:buChar char="n"/>
              <a:tabLst>
                <a:tab pos="384175" algn="l"/>
              </a:tabLst>
            </a:pP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II.III.II Se préparer au pire c’est mieux répondre</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3600986"/>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Elle court elle court la rumeur</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réagir face à une rumeur malveillante?</a:t>
            </a:r>
          </a:p>
          <a:p>
            <a:pPr marL="290513" indent="-290513">
              <a:lnSpc>
                <a:spcPct val="150000"/>
              </a:lnSpc>
              <a:buClr>
                <a:schemeClr val="accent2"/>
              </a:buClr>
              <a:buSzPct val="65000"/>
              <a:buFont typeface="Wingdings" pitchFamily="2" charset="2"/>
              <a:buChar char="n"/>
              <a:tabLst>
                <a:tab pos="384175" algn="l"/>
              </a:tabLst>
            </a:pPr>
            <a:r>
              <a:rPr lang="fr-CH" sz="1600" dirty="0" smtClean="0"/>
              <a:t>Le démenti peut être une arme à double tranchant (attirer l’attention du public sur un problème qui n’existait pas).</a:t>
            </a:r>
          </a:p>
          <a:p>
            <a:pPr marL="290513" indent="-290513">
              <a:lnSpc>
                <a:spcPct val="150000"/>
              </a:lnSpc>
              <a:buClr>
                <a:schemeClr val="accent2"/>
              </a:buClr>
              <a:buSzPct val="65000"/>
              <a:buFont typeface="Wingdings" pitchFamily="2" charset="2"/>
              <a:buChar char="n"/>
              <a:tabLst>
                <a:tab pos="384175" algn="l"/>
              </a:tabLst>
            </a:pPr>
            <a:r>
              <a:rPr lang="fr-CH" sz="1600" dirty="0" smtClean="0"/>
              <a:t>Attention aux formules  péremptoires et définitives car les situations évoluent</a:t>
            </a:r>
          </a:p>
          <a:p>
            <a:pPr marL="290513" indent="-290513">
              <a:lnSpc>
                <a:spcPct val="150000"/>
              </a:lnSpc>
              <a:buClr>
                <a:schemeClr val="accent2"/>
              </a:buClr>
              <a:buSzPct val="65000"/>
              <a:buFont typeface="Wingdings" pitchFamily="2" charset="2"/>
              <a:buChar char="n"/>
              <a:tabLst>
                <a:tab pos="384175" algn="l"/>
              </a:tabLst>
            </a:pPr>
            <a:r>
              <a:rPr lang="fr-CH" sz="1600" dirty="0" smtClean="0"/>
              <a:t>Les risques du silence</a:t>
            </a:r>
          </a:p>
          <a:p>
            <a:pPr marL="290513" indent="-290513">
              <a:lnSpc>
                <a:spcPct val="150000"/>
              </a:lnSpc>
              <a:buClr>
                <a:schemeClr val="accent2"/>
              </a:buClr>
              <a:buSzPct val="65000"/>
              <a:buFont typeface="Wingdings" pitchFamily="2" charset="2"/>
              <a:buChar char="n"/>
              <a:tabLst>
                <a:tab pos="384175" algn="l"/>
              </a:tabLst>
            </a:pPr>
            <a:r>
              <a:rPr lang="fr-CH" sz="1600" dirty="0" smtClean="0"/>
              <a:t>La crise sur internet</a:t>
            </a:r>
          </a:p>
          <a:p>
            <a:pPr marL="290513" indent="-290513">
              <a:lnSpc>
                <a:spcPct val="150000"/>
              </a:lnSpc>
              <a:buClr>
                <a:schemeClr val="accent2"/>
              </a:buClr>
              <a:buSzPct val="65000"/>
              <a:buFont typeface="Wingdings" pitchFamily="2" charset="2"/>
              <a:buChar char="n"/>
              <a:tabLst>
                <a:tab pos="384175" algn="l"/>
              </a:tabLst>
            </a:pPr>
            <a:r>
              <a:rPr lang="fr-CH" sz="1600" dirty="0" smtClean="0"/>
              <a:t>Tirer les leçons de la crise et gérer l’après-crise</a:t>
            </a:r>
            <a:endParaRPr lang="fr-CH" sz="1600" dirty="0"/>
          </a:p>
          <a:p>
            <a:pPr marL="290513" indent="-290513">
              <a:lnSpc>
                <a:spcPct val="150000"/>
              </a:lnSpc>
              <a:buClr>
                <a:schemeClr val="accent2"/>
              </a:buClr>
              <a:buSzPct val="65000"/>
              <a:buFont typeface="Wingdings" pitchFamily="2" charset="2"/>
              <a:buNone/>
              <a:tabLst>
                <a:tab pos="384175" algn="l"/>
              </a:tabLst>
            </a:pPr>
            <a:endParaRPr lang="fr-CH" sz="800" b="1"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II.III.III Ne pas communiquer…c’est communiquer</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830997"/>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De la matière première au produit fini</a:t>
            </a:r>
          </a:p>
          <a:p>
            <a:pPr marL="290513" indent="-290513">
              <a:lnSpc>
                <a:spcPct val="150000"/>
              </a:lnSpc>
              <a:buClr>
                <a:schemeClr val="accent2"/>
              </a:buClr>
              <a:buSzPct val="65000"/>
              <a:buFont typeface="Wingdings" pitchFamily="2" charset="2"/>
              <a:buChar char="n"/>
              <a:tabLst>
                <a:tab pos="384175" algn="l"/>
              </a:tabLst>
            </a:pPr>
            <a:r>
              <a:rPr lang="fr-CH" sz="1600" dirty="0" smtClean="0"/>
              <a:t>Rétablir « sa » vérité</a:t>
            </a:r>
            <a:endParaRPr lang="fr-CH" sz="800" dirty="0"/>
          </a:p>
        </p:txBody>
      </p:sp>
      <p:sp>
        <p:nvSpPr>
          <p:cNvPr id="4099" name="Text Box 3"/>
          <p:cNvSpPr txBox="1">
            <a:spLocks noChangeArrowheads="1"/>
          </p:cNvSpPr>
          <p:nvPr/>
        </p:nvSpPr>
        <p:spPr bwMode="auto">
          <a:xfrm>
            <a:off x="0" y="381000"/>
            <a:ext cx="8944103" cy="954107"/>
          </a:xfrm>
          <a:prstGeom prst="rect">
            <a:avLst/>
          </a:prstGeom>
          <a:noFill/>
          <a:ln w="9525">
            <a:noFill/>
            <a:miter lim="800000"/>
            <a:headEnd/>
            <a:tailEnd/>
          </a:ln>
        </p:spPr>
        <p:txBody>
          <a:bodyPr wrap="square">
            <a:spAutoFit/>
          </a:bodyPr>
          <a:lstStyle/>
          <a:p>
            <a:pPr algn="r"/>
            <a:r>
              <a:rPr lang="fr-CH" sz="2800" b="1" dirty="0" smtClean="0">
                <a:solidFill>
                  <a:srgbClr val="FFFFFF"/>
                </a:solidFill>
              </a:rPr>
              <a:t>II.IV Et après…? Quo </a:t>
            </a:r>
            <a:r>
              <a:rPr lang="fr-CH" sz="2800" b="1" dirty="0" err="1" smtClean="0">
                <a:solidFill>
                  <a:srgbClr val="FFFFFF"/>
                </a:solidFill>
              </a:rPr>
              <a:t>vadis</a:t>
            </a:r>
            <a:r>
              <a:rPr lang="fr-CH" sz="2800" b="1" dirty="0" smtClean="0">
                <a:solidFill>
                  <a:srgbClr val="FFFFFF"/>
                </a:solidFill>
              </a:rPr>
              <a:t>?...Quand</a:t>
            </a:r>
            <a:br>
              <a:rPr lang="fr-CH" sz="2800" b="1" dirty="0" smtClean="0">
                <a:solidFill>
                  <a:srgbClr val="FFFFFF"/>
                </a:solidFill>
              </a:rPr>
            </a:br>
            <a:r>
              <a:rPr lang="fr-CH" sz="2800" b="1" dirty="0" smtClean="0">
                <a:solidFill>
                  <a:srgbClr val="FFFFFF"/>
                </a:solidFill>
              </a:rPr>
              <a:t>votre communication se transforme en information</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3046988"/>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Tout ce qui est enregistré sera-t-il diffusé?</a:t>
            </a:r>
          </a:p>
          <a:p>
            <a:pPr marL="290513" indent="-290513">
              <a:lnSpc>
                <a:spcPct val="150000"/>
              </a:lnSpc>
              <a:buClr>
                <a:schemeClr val="accent2"/>
              </a:buClr>
              <a:buSzPct val="65000"/>
              <a:buFont typeface="Wingdings" pitchFamily="2" charset="2"/>
              <a:buChar char="n"/>
              <a:tabLst>
                <a:tab pos="384175" algn="l"/>
              </a:tabLst>
            </a:pPr>
            <a:r>
              <a:rPr lang="fr-CH" sz="1600" dirty="0" smtClean="0"/>
              <a:t>Puis-je lui demander de relire l’article avant qu’il soit imprimé?</a:t>
            </a:r>
          </a:p>
          <a:p>
            <a:pPr marL="290513" indent="-290513">
              <a:lnSpc>
                <a:spcPct val="150000"/>
              </a:lnSpc>
              <a:buClr>
                <a:schemeClr val="accent2"/>
              </a:buClr>
              <a:buSzPct val="65000"/>
              <a:buFont typeface="Wingdings" pitchFamily="2" charset="2"/>
              <a:buChar char="n"/>
              <a:tabLst>
                <a:tab pos="384175" algn="l"/>
              </a:tabLst>
            </a:pPr>
            <a:r>
              <a:rPr lang="fr-CH" sz="1600" dirty="0" smtClean="0"/>
              <a:t>Puis-je réécouter ce que j’ai dit lors de mon interview pour la télé ou la radio?</a:t>
            </a:r>
          </a:p>
          <a:p>
            <a:pPr marL="290513" indent="-290513">
              <a:lnSpc>
                <a:spcPct val="150000"/>
              </a:lnSpc>
              <a:buClr>
                <a:schemeClr val="accent2"/>
              </a:buClr>
              <a:buSzPct val="65000"/>
              <a:buFont typeface="Wingdings" pitchFamily="2" charset="2"/>
              <a:buChar char="n"/>
              <a:tabLst>
                <a:tab pos="384175" algn="l"/>
              </a:tabLst>
            </a:pPr>
            <a:r>
              <a:rPr lang="fr-CH" sz="1600" dirty="0" smtClean="0"/>
              <a:t>Ai-je un droit de regard sur le produit fini?</a:t>
            </a:r>
          </a:p>
          <a:p>
            <a:pPr marL="290513" indent="-290513">
              <a:lnSpc>
                <a:spcPct val="150000"/>
              </a:lnSpc>
              <a:buClr>
                <a:schemeClr val="accent2"/>
              </a:buClr>
              <a:buSzPct val="65000"/>
              <a:buFont typeface="Wingdings" pitchFamily="2" charset="2"/>
              <a:buChar char="n"/>
              <a:tabLst>
                <a:tab pos="384175" algn="l"/>
              </a:tabLst>
            </a:pPr>
            <a:r>
              <a:rPr lang="fr-CH" sz="1600" dirty="0" smtClean="0"/>
              <a:t>Quand est-ce que l’interview de mon patron sera publiée?</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obtenir des articles ou des copies des interview?</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relativiser la déception d’une interview non publiée?</a:t>
            </a:r>
            <a:endParaRPr lang="fr-CH" sz="800"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II.IV.I De la matière première au produit fini</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397887"/>
            <a:ext cx="6335712" cy="1938992"/>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En cas de désaccord puis-je demander un droit de réponse?</a:t>
            </a:r>
          </a:p>
          <a:p>
            <a:pPr marL="290513" indent="-290513">
              <a:lnSpc>
                <a:spcPct val="150000"/>
              </a:lnSpc>
              <a:buClr>
                <a:schemeClr val="accent2"/>
              </a:buClr>
              <a:buSzPct val="65000"/>
              <a:buFont typeface="Wingdings" pitchFamily="2" charset="2"/>
              <a:buChar char="n"/>
              <a:tabLst>
                <a:tab pos="384175" algn="l"/>
              </a:tabLst>
            </a:pPr>
            <a:r>
              <a:rPr lang="fr-CH" sz="1600" dirty="0" smtClean="0"/>
              <a:t>Quelques éléments du droit des médias</a:t>
            </a:r>
          </a:p>
          <a:p>
            <a:pPr marL="747713" lvl="1" indent="-290513">
              <a:lnSpc>
                <a:spcPct val="150000"/>
              </a:lnSpc>
              <a:buClr>
                <a:schemeClr val="accent2"/>
              </a:buClr>
              <a:buSzPct val="65000"/>
              <a:buFont typeface="Wingdings" pitchFamily="2" charset="2"/>
              <a:buChar char="n"/>
              <a:tabLst>
                <a:tab pos="384175" algn="l"/>
              </a:tabLst>
            </a:pPr>
            <a:r>
              <a:rPr lang="fr-CH" sz="1600" dirty="0" smtClean="0"/>
              <a:t>Injure</a:t>
            </a:r>
          </a:p>
          <a:p>
            <a:pPr marL="747713" lvl="1" indent="-290513">
              <a:lnSpc>
                <a:spcPct val="150000"/>
              </a:lnSpc>
              <a:buClr>
                <a:schemeClr val="accent2"/>
              </a:buClr>
              <a:buSzPct val="65000"/>
              <a:buFont typeface="Wingdings" pitchFamily="2" charset="2"/>
              <a:buChar char="n"/>
              <a:tabLst>
                <a:tab pos="384175" algn="l"/>
              </a:tabLst>
            </a:pPr>
            <a:r>
              <a:rPr lang="fr-CH" sz="1600" dirty="0" smtClean="0"/>
              <a:t>Diffamation</a:t>
            </a:r>
          </a:p>
          <a:p>
            <a:pPr marL="747713" lvl="1" indent="-290513">
              <a:lnSpc>
                <a:spcPct val="150000"/>
              </a:lnSpc>
              <a:buClr>
                <a:schemeClr val="accent2"/>
              </a:buClr>
              <a:buSzPct val="65000"/>
              <a:buFont typeface="Wingdings" pitchFamily="2" charset="2"/>
              <a:buChar char="n"/>
              <a:tabLst>
                <a:tab pos="384175" algn="l"/>
              </a:tabLst>
            </a:pPr>
            <a:r>
              <a:rPr lang="fr-CH" sz="1600" dirty="0" smtClean="0"/>
              <a:t>calomnie</a:t>
            </a:r>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II.IV.II Rétablir « sa » vérité</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397887"/>
            <a:ext cx="6335712" cy="2677656"/>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Le droit public et le droit constitutionnel contiennent l’ordre juridique de base de l’état. La structure fédérale de la Suisse génère un droit sur trois échelons (droit fédéral, droit cantonal et droit communal</a:t>
            </a:r>
          </a:p>
          <a:p>
            <a:pPr marL="290513" indent="-290513">
              <a:lnSpc>
                <a:spcPct val="150000"/>
              </a:lnSpc>
              <a:buClr>
                <a:schemeClr val="accent2"/>
              </a:buClr>
              <a:buSzPct val="65000"/>
              <a:buFont typeface="Wingdings" pitchFamily="2" charset="2"/>
              <a:buChar char="n"/>
              <a:tabLst>
                <a:tab pos="384175" algn="l"/>
              </a:tabLst>
            </a:pPr>
            <a:r>
              <a:rPr lang="fr-CH" sz="1600" dirty="0" smtClean="0"/>
              <a:t>Parmi les sources fédérales du droit figurent la Constitution, les lois, les ordonnances, le droit international, le droit coutumier et la jurisprudence</a:t>
            </a:r>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II.IV.II Rétablir « sa » vérité</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397887"/>
            <a:ext cx="6335712" cy="3001334"/>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A la base de tout état démocratique on trouve les libertés fondamentales. Les </a:t>
            </a:r>
            <a:r>
              <a:rPr lang="fr-CH" sz="1600" b="1" dirty="0" smtClean="0"/>
              <a:t>libertés d’opinion</a:t>
            </a:r>
            <a:r>
              <a:rPr lang="fr-CH" sz="1600" dirty="0" smtClean="0"/>
              <a:t>, </a:t>
            </a:r>
            <a:r>
              <a:rPr lang="fr-CH" sz="1600" b="1" dirty="0" smtClean="0"/>
              <a:t>d’information</a:t>
            </a:r>
            <a:r>
              <a:rPr lang="fr-CH" sz="1600" dirty="0" smtClean="0"/>
              <a:t> et des </a:t>
            </a:r>
            <a:r>
              <a:rPr lang="fr-CH" sz="1600" b="1" dirty="0" smtClean="0"/>
              <a:t>médias</a:t>
            </a:r>
            <a:r>
              <a:rPr lang="fr-CH" sz="1600" dirty="0" smtClean="0"/>
              <a:t> sont protégées dans leur contenu essentiel. Cependant ces libertés fondamentales peuvent être restreintes pour le bien de la communauté (moyennant une base légale, un intérêt public et le respect de la proportionnalité). </a:t>
            </a:r>
          </a:p>
          <a:p>
            <a:pPr marL="290513" indent="-290513">
              <a:lnSpc>
                <a:spcPct val="150000"/>
              </a:lnSpc>
              <a:buClr>
                <a:schemeClr val="accent2"/>
              </a:buClr>
              <a:buSzPct val="65000"/>
              <a:buFont typeface="Wingdings" pitchFamily="2" charset="2"/>
              <a:buChar char="n"/>
              <a:tabLst>
                <a:tab pos="384175" algn="l"/>
              </a:tabLst>
            </a:pPr>
            <a:r>
              <a:rPr lang="fr-CH" sz="1600" dirty="0" smtClean="0"/>
              <a:t>Dans le domaine des médias électroniques, la Constitution a également fixé les principes fondamentaux</a:t>
            </a:r>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II.IV.II Rétablir « sa » vérité</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397887"/>
            <a:ext cx="6335712" cy="4524315"/>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En Suisse, il n’existe pas de loi sur les médias et les règles juridiques applicables sont donc contenues dans les différents textes. Les normes les plus importantes se trouvent dans les lois suivantes: </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le Code Civil, </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le Code des Obligations, </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le Code Pénal, la loi fédérale sur le droit d’auteur et les droits voisins, </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la loi fédérale sur la concurrence déloyale, </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la loi fédérale sur la radio et la télévision et </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la loi sur la protection des données</a:t>
            </a:r>
          </a:p>
          <a:p>
            <a:pPr marL="290513" indent="-290513">
              <a:lnSpc>
                <a:spcPct val="150000"/>
              </a:lnSpc>
              <a:buClr>
                <a:schemeClr val="accent2"/>
              </a:buClr>
              <a:buSzPct val="65000"/>
              <a:buFont typeface="Wingdings" pitchFamily="2" charset="2"/>
              <a:buChar char="n"/>
              <a:tabLst>
                <a:tab pos="384175" algn="l"/>
              </a:tabLst>
            </a:pPr>
            <a:endParaRPr lang="fr-CH" sz="1600" dirty="0" smtClean="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II.IV.II Rétablir « sa » vérité</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397887"/>
            <a:ext cx="6335712" cy="4154984"/>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Les disposition des articles 28 et suivants de la Constitution Fédérale ont pour objet la protection de la personnalité. Les droits de la personnalités sont étroitement liés à la personne. Parmi ceux-ci on trouve l’honneur, le droit à son image, le droit à ses propres paroles, le droit à la voix et le droit au nom.</a:t>
            </a:r>
          </a:p>
          <a:p>
            <a:pPr marL="290513" indent="-290513">
              <a:lnSpc>
                <a:spcPct val="150000"/>
              </a:lnSpc>
              <a:buClr>
                <a:schemeClr val="accent2"/>
              </a:buClr>
              <a:buSzPct val="65000"/>
              <a:buFont typeface="Wingdings" pitchFamily="2" charset="2"/>
              <a:buChar char="n"/>
              <a:tabLst>
                <a:tab pos="384175" algn="l"/>
              </a:tabLst>
            </a:pPr>
            <a:r>
              <a:rPr lang="fr-CH" sz="1600" dirty="0" smtClean="0"/>
              <a:t>La personnalité est atteinte lorsqu’une personne est montrée sous un faux jour ou si son image est falsifiée de manière reconnaissable.</a:t>
            </a:r>
          </a:p>
          <a:p>
            <a:pPr marL="290513" indent="-290513">
              <a:lnSpc>
                <a:spcPct val="150000"/>
              </a:lnSpc>
              <a:buClr>
                <a:schemeClr val="accent2"/>
              </a:buClr>
              <a:buSzPct val="65000"/>
              <a:buFont typeface="Wingdings" pitchFamily="2" charset="2"/>
              <a:buChar char="n"/>
              <a:tabLst>
                <a:tab pos="384175" algn="l"/>
              </a:tabLst>
            </a:pPr>
            <a:r>
              <a:rPr lang="fr-CH" sz="1600" dirty="0" smtClean="0"/>
              <a:t>Une atteinte n’est pas illicite si elle est justifiée par le consentement ou par un intérêt public prépondérant.</a:t>
            </a:r>
          </a:p>
          <a:p>
            <a:pPr marL="290513" indent="-290513">
              <a:lnSpc>
                <a:spcPct val="150000"/>
              </a:lnSpc>
              <a:buClr>
                <a:schemeClr val="accent2"/>
              </a:buClr>
              <a:buSzPct val="65000"/>
              <a:buFont typeface="Wingdings" pitchFamily="2" charset="2"/>
              <a:buChar char="n"/>
              <a:tabLst>
                <a:tab pos="384175" algn="l"/>
              </a:tabLst>
            </a:pPr>
            <a:endParaRPr lang="fr-CH" sz="1600" dirty="0" smtClean="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II.IV.II Rétablir « sa » vérité</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397887"/>
            <a:ext cx="6335712" cy="4524315"/>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Pour déterminer si  à la suite d’une atteinte à la personnalité c’est l’intérêt public ou privé qui l’emporte, il faut distinguer d’une part plusieurs domaines (sphère secrète ou intime, domaine privé ou intermédiaire, domaine secret ou public) et d’autre part plusieurs personnes (personnages officiels, personnages publics, citoyens ordinaires).</a:t>
            </a:r>
          </a:p>
          <a:p>
            <a:pPr marL="290513" indent="-290513">
              <a:lnSpc>
                <a:spcPct val="150000"/>
              </a:lnSpc>
              <a:buClr>
                <a:schemeClr val="accent2"/>
              </a:buClr>
              <a:buSzPct val="65000"/>
              <a:buFont typeface="Wingdings" pitchFamily="2" charset="2"/>
              <a:buChar char="n"/>
              <a:tabLst>
                <a:tab pos="384175" algn="l"/>
              </a:tabLst>
            </a:pPr>
            <a:r>
              <a:rPr lang="fr-CH" sz="1600" dirty="0" smtClean="0"/>
              <a:t>Celui qui est atteint dans sa personnalité de manière illicite peut attaquer en justice toute personne ayant participé à l’atteinte. Le droit reconnaît l’action en prévention de l’atteinte, l’action en cessation du trouble, l’action en constatation du droit ainsi que l’action en dommages-intérêts, en réparation du tord moral et en remise du gain réalisé</a:t>
            </a:r>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II.IV.II Rétablir « sa » vérité</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397887"/>
            <a:ext cx="6335712" cy="4154984"/>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Celui qui rend vraisemblable qu’il est l’objet d’une atteinte illicite à sa personnalité, imminente ou actuelle, qui risque de lui causer un préjudice difficilement réparable, peut requérir des mesures provisionnelles qui vont lui assurer une protection juridique provisoire avant le jugement de fond.</a:t>
            </a:r>
          </a:p>
          <a:p>
            <a:pPr marL="290513" indent="-290513">
              <a:lnSpc>
                <a:spcPct val="150000"/>
              </a:lnSpc>
              <a:buClr>
                <a:schemeClr val="accent2"/>
              </a:buClr>
              <a:buSzPct val="65000"/>
              <a:buFont typeface="Wingdings" pitchFamily="2" charset="2"/>
              <a:buChar char="n"/>
              <a:tabLst>
                <a:tab pos="384175" algn="l"/>
              </a:tabLst>
            </a:pPr>
            <a:r>
              <a:rPr lang="fr-CH" sz="1600" dirty="0" smtClean="0"/>
              <a:t>Celui qui est directement touché dans sa personnalité par la présentation que font les médias à caractère périodique de faits qui le concernent, a le droit de répondre. </a:t>
            </a:r>
          </a:p>
          <a:p>
            <a:pPr marL="290513" indent="-290513">
              <a:lnSpc>
                <a:spcPct val="150000"/>
              </a:lnSpc>
              <a:buClr>
                <a:schemeClr val="accent2"/>
              </a:buClr>
              <a:buSzPct val="65000"/>
              <a:buFont typeface="Wingdings" pitchFamily="2" charset="2"/>
              <a:buChar char="n"/>
              <a:tabLst>
                <a:tab pos="384175" algn="l"/>
              </a:tabLst>
            </a:pPr>
            <a:r>
              <a:rPr lang="fr-CH" sz="1600" dirty="0" smtClean="0"/>
              <a:t>La personne lésée a le droit d’intervenir dans le média dont émane le propos illicite pour présenter les faits de son point de vue et neutraliser ainsi les affirmation du média.</a:t>
            </a:r>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II.IV.II Rétablir « sa » vérité</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397887"/>
            <a:ext cx="6335712" cy="5078313"/>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En principe, l’application du droit de réponse se fait sans l’intervention de la justice. C’est seulement lorsque le média refuse de manière illicite le droit de réponse, ou ne le publie pas selon les règles, que le juge peut être saisi.</a:t>
            </a:r>
          </a:p>
          <a:p>
            <a:pPr marL="290513" indent="-290513">
              <a:lnSpc>
                <a:spcPct val="150000"/>
              </a:lnSpc>
              <a:buClr>
                <a:schemeClr val="accent2"/>
              </a:buClr>
              <a:buSzPct val="65000"/>
              <a:buFont typeface="Wingdings" pitchFamily="2" charset="2"/>
              <a:buChar char="n"/>
              <a:tabLst>
                <a:tab pos="384175" algn="l"/>
              </a:tabLst>
            </a:pPr>
            <a:r>
              <a:rPr lang="fr-CH" sz="1600" dirty="0" smtClean="0"/>
              <a:t>On peut également se protéger de propos attentatoires à l’honneur dans les médias par des mesures de type journalistique: les </a:t>
            </a:r>
            <a:r>
              <a:rPr lang="fr-CH" sz="1600" b="1" dirty="0" smtClean="0"/>
              <a:t>lettres de lecteurs </a:t>
            </a:r>
            <a:r>
              <a:rPr lang="fr-CH" sz="1600" dirty="0" smtClean="0"/>
              <a:t>qui donnent à chacun la possibilité de faire valoir son point de vue et sa version des faits, </a:t>
            </a:r>
            <a:r>
              <a:rPr lang="fr-CH" sz="1600" b="1" dirty="0" smtClean="0"/>
              <a:t>la diffusion d’un communiqué de presse</a:t>
            </a:r>
            <a:r>
              <a:rPr lang="fr-CH" sz="1600" dirty="0" smtClean="0"/>
              <a:t>, l’offre d’une </a:t>
            </a:r>
            <a:r>
              <a:rPr lang="fr-CH" sz="1600" b="1" dirty="0" smtClean="0"/>
              <a:t>interview</a:t>
            </a:r>
            <a:r>
              <a:rPr lang="fr-CH" sz="1600" dirty="0" smtClean="0"/>
              <a:t>, la mise en route d’une </a:t>
            </a:r>
            <a:r>
              <a:rPr lang="fr-CH" sz="1600" b="1" dirty="0" smtClean="0"/>
              <a:t>campagne publicitaire</a:t>
            </a:r>
            <a:r>
              <a:rPr lang="fr-CH" sz="1600" dirty="0" smtClean="0"/>
              <a:t>, la négociation d’une </a:t>
            </a:r>
            <a:r>
              <a:rPr lang="fr-CH" sz="1600" b="1" dirty="0" smtClean="0"/>
              <a:t>charte</a:t>
            </a:r>
            <a:r>
              <a:rPr lang="fr-CH" sz="1600" dirty="0" smtClean="0"/>
              <a:t> comportant des règles de comportement ou la </a:t>
            </a:r>
            <a:r>
              <a:rPr lang="fr-CH" sz="2400" b="1" dirty="0" smtClean="0"/>
              <a:t>recherche d’un dialogue </a:t>
            </a:r>
            <a:r>
              <a:rPr lang="fr-CH" sz="1600" dirty="0" smtClean="0"/>
              <a:t>afin de trouver une solution entre 4 yeux.</a:t>
            </a:r>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II.IV.II Rétablir « sa » vérité</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397887"/>
            <a:ext cx="6335712" cy="4847994"/>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En droit pénal, la protection de la personnalité distingue la diffamation, la calomnie et l’injure. </a:t>
            </a:r>
          </a:p>
          <a:p>
            <a:pPr marL="290513" indent="-290513">
              <a:lnSpc>
                <a:spcPct val="150000"/>
              </a:lnSpc>
              <a:buClr>
                <a:schemeClr val="accent2"/>
              </a:buClr>
              <a:buSzPct val="65000"/>
              <a:buFont typeface="Wingdings" pitchFamily="2" charset="2"/>
              <a:buChar char="n"/>
              <a:tabLst>
                <a:tab pos="384175" algn="l"/>
              </a:tabLst>
            </a:pPr>
            <a:r>
              <a:rPr lang="fr-CH" sz="1600" dirty="0" smtClean="0"/>
              <a:t>On parle de </a:t>
            </a:r>
            <a:r>
              <a:rPr lang="fr-CH" sz="1600" b="1" dirty="0" smtClean="0"/>
              <a:t>diffamation</a:t>
            </a:r>
            <a:r>
              <a:rPr lang="fr-CH" sz="1600" dirty="0" smtClean="0"/>
              <a:t> (art 173 CP) lorsqu’une personne s’adressant à des tiers en accuse une autre de tenir une conduite contraire à l’honneur ou en jette sur elle le soupçon. </a:t>
            </a:r>
          </a:p>
          <a:p>
            <a:pPr marL="290513" indent="-290513">
              <a:lnSpc>
                <a:spcPct val="150000"/>
              </a:lnSpc>
              <a:buClr>
                <a:schemeClr val="accent2"/>
              </a:buClr>
              <a:buSzPct val="65000"/>
              <a:buFont typeface="Wingdings" pitchFamily="2" charset="2"/>
              <a:buChar char="n"/>
              <a:tabLst>
                <a:tab pos="384175" algn="l"/>
              </a:tabLst>
            </a:pPr>
            <a:r>
              <a:rPr lang="fr-CH" sz="1600" dirty="0" smtClean="0"/>
              <a:t>On parle de </a:t>
            </a:r>
            <a:r>
              <a:rPr lang="fr-CH" sz="1600" b="1" dirty="0" smtClean="0"/>
              <a:t>calomnie</a:t>
            </a:r>
            <a:r>
              <a:rPr lang="fr-CH" sz="1600" dirty="0" smtClean="0"/>
              <a:t> (art 174 CP) lorsque l’auteur, reconnaissant la fausseté de ses allégations et s’adressant à des tiers, accuse une personne de tenir une conduite contraire à l’honneur ou en jette sur elle le soupçon. </a:t>
            </a:r>
          </a:p>
          <a:p>
            <a:pPr marL="290513" indent="-290513">
              <a:lnSpc>
                <a:spcPct val="150000"/>
              </a:lnSpc>
              <a:buClr>
                <a:schemeClr val="accent2"/>
              </a:buClr>
              <a:buSzPct val="65000"/>
              <a:buFont typeface="Wingdings" pitchFamily="2" charset="2"/>
              <a:buChar char="n"/>
              <a:tabLst>
                <a:tab pos="384175" algn="l"/>
              </a:tabLst>
            </a:pPr>
            <a:r>
              <a:rPr lang="fr-CH" sz="1600" dirty="0" smtClean="0"/>
              <a:t>Les </a:t>
            </a:r>
            <a:r>
              <a:rPr lang="fr-CH" sz="1600" b="1" dirty="0" smtClean="0"/>
              <a:t>injures</a:t>
            </a:r>
            <a:r>
              <a:rPr lang="fr-CH" sz="1600" dirty="0" smtClean="0"/>
              <a:t> (art. 177 CP) sont des insultes (jugements de valeurs) ou tout autre expositions de faits propres à porter atteinte à l’honneur, qui ne sont exprimés ni à l’égard d’un tiers ni en public mais entre deux personnes.</a:t>
            </a:r>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II.IV.II Rétablir « sa » vérité</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397887"/>
            <a:ext cx="6335712" cy="3785652"/>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Le devoir d’informer et l’</a:t>
            </a:r>
            <a:r>
              <a:rPr lang="fr-CH" sz="1600" dirty="0" err="1" smtClean="0"/>
              <a:t>impressum</a:t>
            </a:r>
            <a:r>
              <a:rPr lang="fr-CH" sz="1600" dirty="0" smtClean="0"/>
              <a:t> permettent de faciliter l’application du droit pour des infractions auxquelles une entreprise de média a participé. Le devoir d’informer oblige les entreprises de média à indiquer immédiatement et par écrit à toute personne qui le demande, l’adresse du siège de l’entreprise et l’identité du responsable de la publication. Les journaux et périodiques doivent également mentionner dans chaque édition l’adresse du siège de l’entreprise de médias, ses participations importantes dans d’autres entreprises ainsi que le nom du rédacteur responsable.</a:t>
            </a:r>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II.IV.II Rétablir « sa » vérité</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1200329"/>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Je réponds aux questions du journaliste: les règles de l’interview</a:t>
            </a:r>
          </a:p>
          <a:p>
            <a:pPr marL="290513" indent="-290513">
              <a:lnSpc>
                <a:spcPct val="150000"/>
              </a:lnSpc>
              <a:buClr>
                <a:schemeClr val="accent2"/>
              </a:buClr>
              <a:buSzPct val="65000"/>
              <a:buFont typeface="Wingdings" pitchFamily="2" charset="2"/>
              <a:buChar char="n"/>
              <a:tabLst>
                <a:tab pos="384175" algn="l"/>
              </a:tabLst>
            </a:pPr>
            <a:r>
              <a:rPr lang="fr-CH" sz="1600" dirty="0" smtClean="0"/>
              <a:t>Je parle à un large public (communication interne, institutionnelle, réunions, assemblé)</a:t>
            </a:r>
            <a:endParaRPr lang="fr-CH" sz="800" dirty="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 La prise de parole</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1569660"/>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Comment s’exprimer pour émettre un message reçu 5 sur 5</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se passe une interview</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s’entraîner à l’interview</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éviter la question piège</a:t>
            </a:r>
            <a:endParaRPr lang="fr-CH" sz="800" dirty="0"/>
          </a:p>
        </p:txBody>
      </p:sp>
      <p:sp>
        <p:nvSpPr>
          <p:cNvPr id="4099" name="Text Box 3"/>
          <p:cNvSpPr txBox="1">
            <a:spLocks noChangeArrowheads="1"/>
          </p:cNvSpPr>
          <p:nvPr/>
        </p:nvSpPr>
        <p:spPr bwMode="auto">
          <a:xfrm>
            <a:off x="0" y="381000"/>
            <a:ext cx="8944103" cy="954107"/>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 Je réponds aux questions du journaliste:</a:t>
            </a:r>
            <a:br>
              <a:rPr lang="fr-CH" sz="2800" b="1" dirty="0" smtClean="0">
                <a:solidFill>
                  <a:srgbClr val="FFFFFF"/>
                </a:solidFill>
              </a:rPr>
            </a:br>
            <a:r>
              <a:rPr lang="fr-CH" sz="2800" b="1" dirty="0" smtClean="0">
                <a:solidFill>
                  <a:srgbClr val="FFFFFF"/>
                </a:solidFill>
              </a:rPr>
              <a:t>les règles de l’interview</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285019" y="2039138"/>
            <a:ext cx="4215740" cy="3416320"/>
          </a:xfrm>
          <a:prstGeom prst="rect">
            <a:avLst/>
          </a:prstGeom>
          <a:noFill/>
          <a:ln w="9525">
            <a:noFill/>
            <a:miter lim="800000"/>
            <a:headEnd/>
            <a:tailEnd/>
          </a:ln>
        </p:spPr>
        <p:txBody>
          <a:bodyPr wrap="square">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Je me prépare</a:t>
            </a:r>
          </a:p>
          <a:p>
            <a:pPr marL="290513" indent="-290513">
              <a:lnSpc>
                <a:spcPct val="150000"/>
              </a:lnSpc>
              <a:buClr>
                <a:schemeClr val="accent2"/>
              </a:buClr>
              <a:buSzPct val="65000"/>
              <a:buFont typeface="Wingdings" pitchFamily="2" charset="2"/>
              <a:buChar char="n"/>
              <a:tabLst>
                <a:tab pos="384175" algn="l"/>
              </a:tabLst>
            </a:pPr>
            <a:r>
              <a:rPr lang="fr-CH" sz="1600" dirty="0" smtClean="0"/>
              <a:t>Je me résume</a:t>
            </a:r>
          </a:p>
          <a:p>
            <a:pPr marL="290513" indent="-290513">
              <a:lnSpc>
                <a:spcPct val="150000"/>
              </a:lnSpc>
              <a:buClr>
                <a:schemeClr val="accent2"/>
              </a:buClr>
              <a:buSzPct val="65000"/>
              <a:buFont typeface="Wingdings" pitchFamily="2" charset="2"/>
              <a:buChar char="n"/>
              <a:tabLst>
                <a:tab pos="384175" algn="l"/>
              </a:tabLst>
            </a:pPr>
            <a:r>
              <a:rPr lang="fr-CH" sz="1600" dirty="0" smtClean="0"/>
              <a:t>Je me fais confiance</a:t>
            </a:r>
          </a:p>
          <a:p>
            <a:pPr marL="290513" indent="-290513">
              <a:lnSpc>
                <a:spcPct val="150000"/>
              </a:lnSpc>
              <a:buClr>
                <a:schemeClr val="accent2"/>
              </a:buClr>
              <a:buSzPct val="65000"/>
              <a:buFont typeface="Wingdings" pitchFamily="2" charset="2"/>
              <a:buChar char="n"/>
              <a:tabLst>
                <a:tab pos="384175" algn="l"/>
              </a:tabLst>
            </a:pPr>
            <a:r>
              <a:rPr lang="fr-CH" sz="1600" dirty="0" smtClean="0"/>
              <a:t>Je fais court</a:t>
            </a:r>
          </a:p>
          <a:p>
            <a:pPr marL="290513" indent="-290513">
              <a:lnSpc>
                <a:spcPct val="150000"/>
              </a:lnSpc>
              <a:buClr>
                <a:schemeClr val="accent2"/>
              </a:buClr>
              <a:buSzPct val="65000"/>
              <a:buFont typeface="Wingdings" pitchFamily="2" charset="2"/>
              <a:buChar char="n"/>
              <a:tabLst>
                <a:tab pos="384175" algn="l"/>
              </a:tabLst>
            </a:pPr>
            <a:r>
              <a:rPr lang="fr-CH" sz="1600" dirty="0" smtClean="0"/>
              <a:t>Je vulgarise</a:t>
            </a:r>
          </a:p>
          <a:p>
            <a:pPr marL="290513" indent="-290513">
              <a:lnSpc>
                <a:spcPct val="150000"/>
              </a:lnSpc>
              <a:buClr>
                <a:schemeClr val="accent2"/>
              </a:buClr>
              <a:buSzPct val="65000"/>
              <a:buFont typeface="Wingdings" pitchFamily="2" charset="2"/>
              <a:buChar char="n"/>
              <a:tabLst>
                <a:tab pos="384175" algn="l"/>
              </a:tabLst>
            </a:pPr>
            <a:r>
              <a:rPr lang="fr-CH" sz="1600" dirty="0" smtClean="0"/>
              <a:t>Je parle au plus grand nombre</a:t>
            </a:r>
          </a:p>
          <a:p>
            <a:pPr marL="290513" indent="-290513">
              <a:lnSpc>
                <a:spcPct val="150000"/>
              </a:lnSpc>
              <a:buClr>
                <a:schemeClr val="accent2"/>
              </a:buClr>
              <a:buSzPct val="65000"/>
              <a:buFont typeface="Wingdings" pitchFamily="2" charset="2"/>
              <a:buChar char="n"/>
              <a:tabLst>
                <a:tab pos="384175" algn="l"/>
              </a:tabLst>
            </a:pPr>
            <a:r>
              <a:rPr lang="fr-CH" sz="1600" dirty="0" smtClean="0"/>
              <a:t>Je parle à mon père, pas à mes pairs!</a:t>
            </a:r>
          </a:p>
          <a:p>
            <a:pPr marL="290513" indent="-290513">
              <a:lnSpc>
                <a:spcPct val="150000"/>
              </a:lnSpc>
              <a:buClr>
                <a:schemeClr val="accent2"/>
              </a:buClr>
              <a:buSzPct val="65000"/>
              <a:buFont typeface="Wingdings" pitchFamily="2" charset="2"/>
              <a:buChar char="n"/>
              <a:tabLst>
                <a:tab pos="384175" algn="l"/>
              </a:tabLst>
            </a:pPr>
            <a:r>
              <a:rPr lang="fr-CH" sz="1600" dirty="0" smtClean="0"/>
              <a:t>Je suis humain et proche des gens</a:t>
            </a:r>
          </a:p>
          <a:p>
            <a:pPr marL="290513" indent="-290513">
              <a:lnSpc>
                <a:spcPct val="150000"/>
              </a:lnSpc>
              <a:buClr>
                <a:schemeClr val="accent2"/>
              </a:buClr>
              <a:buSzPct val="65000"/>
              <a:buFont typeface="Wingdings" pitchFamily="2" charset="2"/>
              <a:buChar char="n"/>
              <a:tabLst>
                <a:tab pos="384175" algn="l"/>
              </a:tabLst>
            </a:pPr>
            <a:r>
              <a:rPr lang="fr-CH" sz="1600" dirty="0" smtClean="0"/>
              <a:t>Je parle de choses concrètes</a:t>
            </a:r>
          </a:p>
        </p:txBody>
      </p:sp>
      <p:sp>
        <p:nvSpPr>
          <p:cNvPr id="4099" name="Text Box 3"/>
          <p:cNvSpPr txBox="1">
            <a:spLocks noChangeArrowheads="1"/>
          </p:cNvSpPr>
          <p:nvPr/>
        </p:nvSpPr>
        <p:spPr bwMode="auto">
          <a:xfrm>
            <a:off x="0" y="381000"/>
            <a:ext cx="8944103" cy="954107"/>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 Comment s’exprimer pour émettre un message reçu 5 sur 5</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
        <p:nvSpPr>
          <p:cNvPr id="8" name="Text Box 2"/>
          <p:cNvSpPr txBox="1">
            <a:spLocks noChangeArrowheads="1"/>
          </p:cNvSpPr>
          <p:nvPr/>
        </p:nvSpPr>
        <p:spPr bwMode="auto">
          <a:xfrm>
            <a:off x="4700651" y="2049037"/>
            <a:ext cx="4215740" cy="3416320"/>
          </a:xfrm>
          <a:prstGeom prst="rect">
            <a:avLst/>
          </a:prstGeom>
          <a:noFill/>
          <a:ln w="9525">
            <a:noFill/>
            <a:miter lim="800000"/>
            <a:headEnd/>
            <a:tailEnd/>
          </a:ln>
        </p:spPr>
        <p:txBody>
          <a:bodyPr wrap="square">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Je réponds à la question</a:t>
            </a:r>
          </a:p>
          <a:p>
            <a:pPr marL="290513" indent="-290513">
              <a:lnSpc>
                <a:spcPct val="150000"/>
              </a:lnSpc>
              <a:buClr>
                <a:schemeClr val="accent2"/>
              </a:buClr>
              <a:buSzPct val="65000"/>
              <a:buFont typeface="Wingdings" pitchFamily="2" charset="2"/>
              <a:buChar char="n"/>
              <a:tabLst>
                <a:tab pos="384175" algn="l"/>
              </a:tabLst>
            </a:pPr>
            <a:r>
              <a:rPr lang="fr-CH" sz="1600" dirty="0" smtClean="0"/>
              <a:t>Je reformule la question</a:t>
            </a:r>
          </a:p>
          <a:p>
            <a:pPr marL="290513" indent="-290513">
              <a:lnSpc>
                <a:spcPct val="150000"/>
              </a:lnSpc>
              <a:buClr>
                <a:schemeClr val="accent2"/>
              </a:buClr>
              <a:buSzPct val="65000"/>
              <a:buFont typeface="Wingdings" pitchFamily="2" charset="2"/>
              <a:buChar char="n"/>
              <a:tabLst>
                <a:tab pos="384175" algn="l"/>
              </a:tabLst>
            </a:pPr>
            <a:r>
              <a:rPr lang="fr-CH" sz="1600" dirty="0" smtClean="0"/>
              <a:t>Je ne subis pas</a:t>
            </a:r>
          </a:p>
          <a:p>
            <a:pPr marL="290513" indent="-290513">
              <a:lnSpc>
                <a:spcPct val="150000"/>
              </a:lnSpc>
              <a:buClr>
                <a:schemeClr val="accent2"/>
              </a:buClr>
              <a:buSzPct val="65000"/>
              <a:buFont typeface="Wingdings" pitchFamily="2" charset="2"/>
              <a:buChar char="n"/>
              <a:tabLst>
                <a:tab pos="384175" algn="l"/>
              </a:tabLst>
            </a:pPr>
            <a:r>
              <a:rPr lang="fr-CH" sz="1600" dirty="0" smtClean="0"/>
              <a:t>Je déjoue les pièges</a:t>
            </a:r>
          </a:p>
          <a:p>
            <a:pPr marL="290513" indent="-290513">
              <a:lnSpc>
                <a:spcPct val="150000"/>
              </a:lnSpc>
              <a:buClr>
                <a:schemeClr val="accent2"/>
              </a:buClr>
              <a:buSzPct val="65000"/>
              <a:buFont typeface="Wingdings" pitchFamily="2" charset="2"/>
              <a:buChar char="n"/>
              <a:tabLst>
                <a:tab pos="384175" algn="l"/>
              </a:tabLst>
            </a:pPr>
            <a:r>
              <a:rPr lang="fr-CH" sz="1600" dirty="0" smtClean="0"/>
              <a:t>Je ne « jargonne » pas</a:t>
            </a:r>
          </a:p>
          <a:p>
            <a:pPr marL="290513" indent="-290513">
              <a:lnSpc>
                <a:spcPct val="150000"/>
              </a:lnSpc>
              <a:buClr>
                <a:schemeClr val="accent2"/>
              </a:buClr>
              <a:buSzPct val="65000"/>
              <a:buFont typeface="Wingdings" pitchFamily="2" charset="2"/>
              <a:buChar char="n"/>
              <a:tabLst>
                <a:tab pos="384175" algn="l"/>
              </a:tabLst>
            </a:pPr>
            <a:r>
              <a:rPr lang="fr-CH" sz="1600" dirty="0" smtClean="0"/>
              <a:t>J’évite les clichés mais utilise les bonnes images</a:t>
            </a:r>
          </a:p>
          <a:p>
            <a:pPr marL="290513" indent="-290513">
              <a:lnSpc>
                <a:spcPct val="150000"/>
              </a:lnSpc>
              <a:buClr>
                <a:schemeClr val="accent2"/>
              </a:buClr>
              <a:buSzPct val="65000"/>
              <a:buFont typeface="Wingdings" pitchFamily="2" charset="2"/>
              <a:buChar char="n"/>
              <a:tabLst>
                <a:tab pos="384175" algn="l"/>
              </a:tabLst>
            </a:pPr>
            <a:r>
              <a:rPr lang="fr-CH" sz="1600" dirty="0" smtClean="0"/>
              <a:t>Si je me trompe?...Je me reprends</a:t>
            </a:r>
          </a:p>
          <a:p>
            <a:pPr marL="290513" indent="-290513">
              <a:lnSpc>
                <a:spcPct val="150000"/>
              </a:lnSpc>
              <a:buClr>
                <a:schemeClr val="accent2"/>
              </a:buClr>
              <a:buSzPct val="65000"/>
              <a:buFont typeface="Wingdings" pitchFamily="2" charset="2"/>
              <a:buChar char="n"/>
              <a:tabLst>
                <a:tab pos="384175" algn="l"/>
              </a:tabLst>
            </a:pPr>
            <a:r>
              <a:rPr lang="fr-CH" sz="1600" dirty="0" smtClean="0"/>
              <a:t>Je reste fidèle à moi-même</a:t>
            </a: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7" y="1433513"/>
            <a:ext cx="7074209" cy="4154984"/>
          </a:xfrm>
          <a:prstGeom prst="rect">
            <a:avLst/>
          </a:prstGeom>
          <a:noFill/>
          <a:ln w="9525">
            <a:noFill/>
            <a:miter lim="800000"/>
            <a:headEnd/>
            <a:tailEnd/>
          </a:ln>
        </p:spPr>
        <p:txBody>
          <a:bodyPr wrap="square">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Faut-il répondre tout de suite au journaliste?</a:t>
            </a:r>
          </a:p>
          <a:p>
            <a:pPr marL="290513" indent="-290513">
              <a:lnSpc>
                <a:spcPct val="150000"/>
              </a:lnSpc>
              <a:buClr>
                <a:schemeClr val="accent2"/>
              </a:buClr>
              <a:buSzPct val="65000"/>
              <a:buFont typeface="Wingdings" pitchFamily="2" charset="2"/>
              <a:buChar char="n"/>
              <a:tabLst>
                <a:tab pos="384175" algn="l"/>
              </a:tabLst>
            </a:pPr>
            <a:r>
              <a:rPr lang="fr-CH" sz="1600" dirty="0" smtClean="0"/>
              <a:t>Où à lieu l’interview?</a:t>
            </a:r>
          </a:p>
          <a:p>
            <a:pPr marL="290513" indent="-290513">
              <a:lnSpc>
                <a:spcPct val="150000"/>
              </a:lnSpc>
              <a:buClr>
                <a:schemeClr val="accent2"/>
              </a:buClr>
              <a:buSzPct val="65000"/>
              <a:buFont typeface="Wingdings" pitchFamily="2" charset="2"/>
              <a:buChar char="n"/>
              <a:tabLst>
                <a:tab pos="384175" algn="l"/>
              </a:tabLst>
            </a:pPr>
            <a:r>
              <a:rPr lang="fr-CH" sz="1600" dirty="0" smtClean="0"/>
              <a:t>Quelle durée?</a:t>
            </a:r>
          </a:p>
          <a:p>
            <a:pPr marL="290513" indent="-290513">
              <a:lnSpc>
                <a:spcPct val="150000"/>
              </a:lnSpc>
              <a:buClr>
                <a:schemeClr val="accent2"/>
              </a:buClr>
              <a:buSzPct val="65000"/>
              <a:buFont typeface="Wingdings" pitchFamily="2" charset="2"/>
              <a:buChar char="n"/>
              <a:tabLst>
                <a:tab pos="384175" algn="l"/>
              </a:tabLst>
            </a:pPr>
            <a:r>
              <a:rPr lang="fr-CH" sz="1600" dirty="0" smtClean="0"/>
              <a:t>Je me tiens comment?</a:t>
            </a:r>
          </a:p>
          <a:p>
            <a:pPr marL="290513" indent="-290513">
              <a:lnSpc>
                <a:spcPct val="150000"/>
              </a:lnSpc>
              <a:buClr>
                <a:schemeClr val="accent2"/>
              </a:buClr>
              <a:buSzPct val="65000"/>
              <a:buFont typeface="Wingdings" pitchFamily="2" charset="2"/>
              <a:buChar char="n"/>
              <a:tabLst>
                <a:tab pos="384175" algn="l"/>
              </a:tabLst>
            </a:pPr>
            <a:r>
              <a:rPr lang="fr-CH" sz="1600" dirty="0" smtClean="0"/>
              <a:t>Je soutiens le regard du journaliste</a:t>
            </a:r>
          </a:p>
          <a:p>
            <a:pPr marL="290513" indent="-290513">
              <a:lnSpc>
                <a:spcPct val="150000"/>
              </a:lnSpc>
              <a:buClr>
                <a:schemeClr val="accent2"/>
              </a:buClr>
              <a:buSzPct val="65000"/>
              <a:buFont typeface="Wingdings" pitchFamily="2" charset="2"/>
              <a:buChar char="n"/>
              <a:tabLst>
                <a:tab pos="384175" algn="l"/>
              </a:tabLst>
            </a:pPr>
            <a:r>
              <a:rPr lang="fr-CH" sz="1600" dirty="0" smtClean="0"/>
              <a:t>Que faire si le souffle me manque?</a:t>
            </a:r>
          </a:p>
          <a:p>
            <a:pPr marL="290513" indent="-290513">
              <a:lnSpc>
                <a:spcPct val="150000"/>
              </a:lnSpc>
              <a:buClr>
                <a:schemeClr val="accent2"/>
              </a:buClr>
              <a:buSzPct val="65000"/>
              <a:buFont typeface="Wingdings" pitchFamily="2" charset="2"/>
              <a:buChar char="n"/>
              <a:tabLst>
                <a:tab pos="384175" algn="l"/>
              </a:tabLst>
            </a:pPr>
            <a:r>
              <a:rPr lang="fr-CH" sz="1600" dirty="0" smtClean="0"/>
              <a:t>Si l’interview a lieu au téléphone</a:t>
            </a:r>
          </a:p>
          <a:p>
            <a:pPr marL="290513" indent="-290513">
              <a:lnSpc>
                <a:spcPct val="150000"/>
              </a:lnSpc>
              <a:buClr>
                <a:schemeClr val="accent2"/>
              </a:buClr>
              <a:buSzPct val="65000"/>
              <a:buFont typeface="Wingdings" pitchFamily="2" charset="2"/>
              <a:buChar char="n"/>
              <a:tabLst>
                <a:tab pos="384175" algn="l"/>
              </a:tabLst>
            </a:pPr>
            <a:r>
              <a:rPr lang="fr-CH" sz="1600" dirty="0" smtClean="0"/>
              <a:t>Dois-je me rendre seul à une interview?</a:t>
            </a:r>
          </a:p>
          <a:p>
            <a:pPr marL="290513" indent="-290513">
              <a:lnSpc>
                <a:spcPct val="150000"/>
              </a:lnSpc>
              <a:buClr>
                <a:schemeClr val="accent2"/>
              </a:buClr>
              <a:buSzPct val="65000"/>
              <a:buFont typeface="Wingdings" pitchFamily="2" charset="2"/>
              <a:buChar char="n"/>
              <a:tabLst>
                <a:tab pos="384175" algn="l"/>
              </a:tabLst>
            </a:pPr>
            <a:r>
              <a:rPr lang="fr-CH" sz="1600" dirty="0" smtClean="0"/>
              <a:t>Que se passe-t-il quand le rouge du micro et de la caméra est allumé?</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contredire un journaliste dans une émission en direct?</a:t>
            </a:r>
          </a:p>
          <a:p>
            <a:pPr marL="290513" indent="-290513">
              <a:lnSpc>
                <a:spcPct val="150000"/>
              </a:lnSpc>
              <a:buClr>
                <a:schemeClr val="accent2"/>
              </a:buClr>
              <a:buSzPct val="65000"/>
              <a:buFont typeface="Wingdings" pitchFamily="2" charset="2"/>
              <a:buChar char="n"/>
              <a:tabLst>
                <a:tab pos="384175" algn="l"/>
              </a:tabLst>
            </a:pPr>
            <a:r>
              <a:rPr lang="fr-CH" sz="1600" dirty="0" smtClean="0"/>
              <a:t>Puis-je recommencer l’interview si j’ai été mauvais?</a:t>
            </a:r>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III.I.II Comment se passe une interview</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2308324"/>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Je peux compter sur mes collaborateurs</a:t>
            </a:r>
          </a:p>
          <a:p>
            <a:pPr marL="290513" indent="-290513">
              <a:lnSpc>
                <a:spcPct val="150000"/>
              </a:lnSpc>
              <a:buClr>
                <a:schemeClr val="accent2"/>
              </a:buClr>
              <a:buSzPct val="65000"/>
              <a:buFont typeface="Wingdings" pitchFamily="2" charset="2"/>
              <a:buChar char="n"/>
              <a:tabLst>
                <a:tab pos="384175" algn="l"/>
              </a:tabLst>
            </a:pPr>
            <a:r>
              <a:rPr lang="fr-CH" sz="1600" dirty="0" smtClean="0"/>
              <a:t>Je me forme en externe</a:t>
            </a:r>
          </a:p>
          <a:p>
            <a:pPr marL="290513" indent="-290513">
              <a:lnSpc>
                <a:spcPct val="150000"/>
              </a:lnSpc>
              <a:buClr>
                <a:schemeClr val="accent2"/>
              </a:buClr>
              <a:buSzPct val="65000"/>
              <a:buFont typeface="Wingdings" pitchFamily="2" charset="2"/>
              <a:buChar char="n"/>
              <a:tabLst>
                <a:tab pos="384175" algn="l"/>
              </a:tabLst>
            </a:pPr>
            <a:r>
              <a:rPr lang="fr-CH" sz="1600" dirty="0" smtClean="0"/>
              <a:t>Je joue à la « vraie fausse » interview</a:t>
            </a:r>
          </a:p>
          <a:p>
            <a:pPr marL="290513" indent="-290513">
              <a:lnSpc>
                <a:spcPct val="150000"/>
              </a:lnSpc>
              <a:buClr>
                <a:schemeClr val="accent2"/>
              </a:buClr>
              <a:buSzPct val="65000"/>
              <a:buFont typeface="Wingdings" pitchFamily="2" charset="2"/>
              <a:buChar char="n"/>
              <a:tabLst>
                <a:tab pos="384175" algn="l"/>
              </a:tabLst>
            </a:pPr>
            <a:r>
              <a:rPr lang="fr-CH" sz="1600" dirty="0" smtClean="0"/>
              <a:t>Faut-il s’entraîner au media training pour ne pas être déstabilisé par les questions des journalistes?</a:t>
            </a:r>
          </a:p>
          <a:p>
            <a:pPr marL="290513" indent="-290513">
              <a:lnSpc>
                <a:spcPct val="150000"/>
              </a:lnSpc>
              <a:buClr>
                <a:schemeClr val="accent2"/>
              </a:buClr>
              <a:buSzPct val="65000"/>
              <a:buFont typeface="Wingdings" pitchFamily="2" charset="2"/>
              <a:buChar char="n"/>
              <a:tabLst>
                <a:tab pos="384175" algn="l"/>
              </a:tabLst>
            </a:pPr>
            <a:r>
              <a:rPr lang="fr-CH" sz="1600" dirty="0" smtClean="0"/>
              <a:t>J’ai un accent du terroir, dois-je m’en débarrasser?</a:t>
            </a:r>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III.I.III Comment s’entraîner à l’interview</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979206" cy="3785652"/>
          </a:xfrm>
          <a:prstGeom prst="rect">
            <a:avLst/>
          </a:prstGeom>
          <a:noFill/>
          <a:ln w="9525">
            <a:noFill/>
            <a:miter lim="800000"/>
            <a:headEnd/>
            <a:tailEnd/>
          </a:ln>
        </p:spPr>
        <p:txBody>
          <a:bodyPr wrap="square">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Il n’y a pas de question piège. Il n’y a que des questions que l’on s’est évertué à ne pas vouloir envisager (politique de l’autruche)</a:t>
            </a:r>
          </a:p>
          <a:p>
            <a:pPr marL="290513" indent="-290513">
              <a:lnSpc>
                <a:spcPct val="150000"/>
              </a:lnSpc>
              <a:buClr>
                <a:schemeClr val="accent2"/>
              </a:buClr>
              <a:buSzPct val="65000"/>
              <a:buFont typeface="Wingdings" pitchFamily="2" charset="2"/>
              <a:buChar char="n"/>
              <a:tabLst>
                <a:tab pos="384175" algn="l"/>
              </a:tabLst>
            </a:pPr>
            <a:r>
              <a:rPr lang="fr-CH" sz="1600" dirty="0" smtClean="0"/>
              <a:t>La question piège est légitime car c’est LA VRAIE QUESTION que tout le monde se pose</a:t>
            </a:r>
          </a:p>
          <a:p>
            <a:pPr marL="290513" indent="-290513">
              <a:lnSpc>
                <a:spcPct val="150000"/>
              </a:lnSpc>
              <a:buClr>
                <a:schemeClr val="accent2"/>
              </a:buClr>
              <a:buSzPct val="65000"/>
              <a:buFont typeface="Wingdings" pitchFamily="2" charset="2"/>
              <a:buChar char="n"/>
              <a:tabLst>
                <a:tab pos="384175" algn="l"/>
              </a:tabLst>
            </a:pPr>
            <a:r>
              <a:rPr lang="fr-CH" sz="1600" dirty="0" smtClean="0"/>
              <a:t>Anticiper cette interrogation revient à préparer une réponse adéquate</a:t>
            </a:r>
          </a:p>
          <a:p>
            <a:pPr marL="290513" indent="-290513">
              <a:lnSpc>
                <a:spcPct val="150000"/>
              </a:lnSpc>
              <a:buClr>
                <a:schemeClr val="accent2"/>
              </a:buClr>
              <a:buSzPct val="65000"/>
              <a:buFont typeface="Wingdings" pitchFamily="2" charset="2"/>
              <a:buChar char="n"/>
              <a:tabLst>
                <a:tab pos="384175" algn="l"/>
              </a:tabLst>
            </a:pPr>
            <a:r>
              <a:rPr lang="fr-CH" sz="1600" dirty="0" smtClean="0"/>
              <a:t>La véritable question piège pour le journaliste serait de ne pas vous poser de question et à vous laisser continuer votre discours jusqu’à ce que vous en disiez plus que vous ne le désireriez initialement</a:t>
            </a:r>
          </a:p>
          <a:p>
            <a:pPr marL="290513" indent="-290513">
              <a:lnSpc>
                <a:spcPct val="150000"/>
              </a:lnSpc>
              <a:buClr>
                <a:schemeClr val="accent2"/>
              </a:buClr>
              <a:buSzPct val="65000"/>
              <a:buFont typeface="Wingdings" pitchFamily="2" charset="2"/>
              <a:buChar char="n"/>
              <a:tabLst>
                <a:tab pos="384175" algn="l"/>
              </a:tabLst>
            </a:pPr>
            <a:endParaRPr lang="fr-CH" sz="1600" dirty="0" smtClean="0"/>
          </a:p>
          <a:p>
            <a:pPr marL="290513" indent="-290513">
              <a:lnSpc>
                <a:spcPct val="150000"/>
              </a:lnSpc>
              <a:buClr>
                <a:schemeClr val="accent2"/>
              </a:buClr>
              <a:buSzPct val="65000"/>
              <a:tabLst>
                <a:tab pos="384175" algn="l"/>
              </a:tabLst>
            </a:pPr>
            <a:endParaRPr lang="fr-CH" sz="1600" dirty="0" smtClean="0"/>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III.I.IV Comment éviter la question piège</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1569660"/>
          </a:xfrm>
          <a:prstGeom prst="rect">
            <a:avLst/>
          </a:prstGeom>
          <a:noFill/>
          <a:ln w="9525">
            <a:noFill/>
            <a:miter lim="800000"/>
            <a:headEnd/>
            <a:tailEnd/>
          </a:ln>
        </p:spPr>
        <p:txBody>
          <a:bodyPr>
            <a:spAutoFit/>
          </a:bodyPr>
          <a:lstStyle/>
          <a:p>
            <a:pPr marL="290513" indent="-290513">
              <a:lnSpc>
                <a:spcPct val="150000"/>
              </a:lnSpc>
              <a:buClr>
                <a:schemeClr val="accent2"/>
              </a:buClr>
              <a:buSzPct val="65000"/>
              <a:tabLst>
                <a:tab pos="384175" algn="l"/>
              </a:tabLst>
            </a:pPr>
            <a:r>
              <a:rPr lang="fr-CH" sz="1600" dirty="0" smtClean="0"/>
              <a:t>(Communication interne, institutionnelle, réunion et assemblée)</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se préparer en amont de l’intervention?</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effectuer ma prise de parole publique</a:t>
            </a:r>
          </a:p>
          <a:p>
            <a:pPr marL="290513" indent="-290513">
              <a:lnSpc>
                <a:spcPct val="150000"/>
              </a:lnSpc>
              <a:buClr>
                <a:schemeClr val="accent2"/>
              </a:buClr>
              <a:buSzPct val="65000"/>
              <a:buFont typeface="Wingdings" pitchFamily="2" charset="2"/>
              <a:buChar char="n"/>
              <a:tabLst>
                <a:tab pos="384175" algn="l"/>
              </a:tabLst>
            </a:pPr>
            <a:r>
              <a:rPr lang="fr-CH" sz="1600" dirty="0" smtClean="0"/>
              <a:t>Les questions réponses (q&amp;</a:t>
            </a:r>
            <a:r>
              <a:rPr lang="fr-CH" sz="1600" dirty="0" err="1" smtClean="0"/>
              <a:t>a’s</a:t>
            </a:r>
            <a:r>
              <a:rPr lang="fr-CH" sz="1600" dirty="0" smtClean="0"/>
              <a:t>) avec les spectateurs</a:t>
            </a:r>
          </a:p>
        </p:txBody>
      </p:sp>
      <p:sp>
        <p:nvSpPr>
          <p:cNvPr id="4099" name="Text Box 3"/>
          <p:cNvSpPr txBox="1">
            <a:spLocks noChangeArrowheads="1"/>
          </p:cNvSpPr>
          <p:nvPr/>
        </p:nvSpPr>
        <p:spPr bwMode="auto">
          <a:xfrm>
            <a:off x="0" y="381000"/>
            <a:ext cx="8944103" cy="954107"/>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 Je parle à un large public</a:t>
            </a:r>
            <a:br>
              <a:rPr lang="fr-CH" sz="2800" b="1" dirty="0" smtClean="0">
                <a:solidFill>
                  <a:srgbClr val="FFFFFF"/>
                </a:solidFill>
              </a:rPr>
            </a:br>
            <a:endParaRPr lang="fr-CH" sz="2800" b="1" dirty="0" smtClean="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490388" y="1433513"/>
            <a:ext cx="4497263" cy="4154984"/>
          </a:xfrm>
          <a:prstGeom prst="rect">
            <a:avLst/>
          </a:prstGeom>
          <a:noFill/>
          <a:ln w="9525">
            <a:noFill/>
            <a:miter lim="800000"/>
            <a:headEnd/>
            <a:tailEnd/>
          </a:ln>
        </p:spPr>
        <p:txBody>
          <a:bodyPr wrap="square">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Identifier correctement son public</a:t>
            </a:r>
          </a:p>
          <a:p>
            <a:pPr marL="290513" indent="-290513">
              <a:lnSpc>
                <a:spcPct val="150000"/>
              </a:lnSpc>
              <a:buClr>
                <a:schemeClr val="accent2"/>
              </a:buClr>
              <a:buSzPct val="65000"/>
              <a:buFont typeface="Wingdings" pitchFamily="2" charset="2"/>
              <a:buChar char="n"/>
              <a:tabLst>
                <a:tab pos="384175" algn="l"/>
              </a:tabLst>
            </a:pPr>
            <a:r>
              <a:rPr lang="fr-CH" sz="1600" dirty="0" smtClean="0"/>
              <a:t>Préparer au mieux son intervention</a:t>
            </a:r>
          </a:p>
          <a:p>
            <a:pPr marL="290513" indent="-290513">
              <a:lnSpc>
                <a:spcPct val="150000"/>
              </a:lnSpc>
              <a:buClr>
                <a:schemeClr val="accent2"/>
              </a:buClr>
              <a:buSzPct val="65000"/>
              <a:buFont typeface="Wingdings" pitchFamily="2" charset="2"/>
              <a:buChar char="n"/>
              <a:tabLst>
                <a:tab pos="384175" algn="l"/>
              </a:tabLst>
            </a:pPr>
            <a:r>
              <a:rPr lang="fr-CH" sz="1600" dirty="0" smtClean="0"/>
              <a:t>Se documenter pour préparer son allocution</a:t>
            </a:r>
          </a:p>
          <a:p>
            <a:pPr marL="290513" indent="-290513">
              <a:lnSpc>
                <a:spcPct val="150000"/>
              </a:lnSpc>
              <a:buClr>
                <a:schemeClr val="accent2"/>
              </a:buClr>
              <a:buSzPct val="65000"/>
              <a:buFont typeface="Wingdings" pitchFamily="2" charset="2"/>
              <a:buChar char="n"/>
              <a:tabLst>
                <a:tab pos="384175" algn="l"/>
              </a:tabLst>
            </a:pPr>
            <a:r>
              <a:rPr lang="fr-CH" sz="1600" dirty="0" smtClean="0"/>
              <a:t>Synthétiser sa documentation</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L’introduction de votre exposé</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Le développement de votre exposé</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La conclusion de votre exposé</a:t>
            </a:r>
          </a:p>
          <a:p>
            <a:pPr marL="290513" indent="-290513">
              <a:lnSpc>
                <a:spcPct val="150000"/>
              </a:lnSpc>
              <a:buClr>
                <a:schemeClr val="accent2"/>
              </a:buClr>
              <a:buSzPct val="65000"/>
              <a:buFont typeface="Wingdings" pitchFamily="2" charset="2"/>
              <a:buChar char="n"/>
              <a:tabLst>
                <a:tab pos="384175" algn="l"/>
              </a:tabLst>
            </a:pPr>
            <a:r>
              <a:rPr lang="fr-CH" sz="1600" dirty="0" smtClean="0"/>
              <a:t>Qu’est-ce qu’un message essentiel?</a:t>
            </a:r>
          </a:p>
          <a:p>
            <a:pPr marL="290513" indent="-290513">
              <a:lnSpc>
                <a:spcPct val="150000"/>
              </a:lnSpc>
              <a:buClr>
                <a:schemeClr val="accent2"/>
              </a:buClr>
              <a:buSzPct val="65000"/>
              <a:buFont typeface="Wingdings" pitchFamily="2" charset="2"/>
              <a:buChar char="n"/>
              <a:tabLst>
                <a:tab pos="384175" algn="l"/>
              </a:tabLst>
            </a:pPr>
            <a:r>
              <a:rPr lang="fr-CH" sz="1600" dirty="0" smtClean="0"/>
              <a:t>Qu’est-ce qu’un angle?</a:t>
            </a:r>
          </a:p>
          <a:p>
            <a:pPr marL="290513" indent="-290513">
              <a:lnSpc>
                <a:spcPct val="150000"/>
              </a:lnSpc>
              <a:buClr>
                <a:schemeClr val="accent2"/>
              </a:buClr>
              <a:buSzPct val="65000"/>
              <a:buFont typeface="Wingdings" pitchFamily="2" charset="2"/>
              <a:buChar char="n"/>
              <a:tabLst>
                <a:tab pos="384175" algn="l"/>
              </a:tabLst>
            </a:pPr>
            <a:r>
              <a:rPr lang="fr-CH" sz="1600" dirty="0" smtClean="0"/>
              <a:t>Qu’est-ce qu’une accroche?</a:t>
            </a:r>
          </a:p>
          <a:p>
            <a:pPr marL="290513" indent="-290513">
              <a:lnSpc>
                <a:spcPct val="150000"/>
              </a:lnSpc>
              <a:buClr>
                <a:schemeClr val="accent2"/>
              </a:buClr>
              <a:buSzPct val="65000"/>
              <a:buFont typeface="Wingdings" pitchFamily="2" charset="2"/>
              <a:buChar char="n"/>
              <a:tabLst>
                <a:tab pos="384175" algn="l"/>
              </a:tabLst>
            </a:pPr>
            <a:r>
              <a:rPr lang="fr-CH" sz="1600" dirty="0" smtClean="0"/>
              <a:t>Qu’est-ce qu’une chute?</a:t>
            </a:r>
          </a:p>
        </p:txBody>
      </p:sp>
      <p:sp>
        <p:nvSpPr>
          <p:cNvPr id="4099" name="Text Box 3"/>
          <p:cNvSpPr txBox="1">
            <a:spLocks noChangeArrowheads="1"/>
          </p:cNvSpPr>
          <p:nvPr/>
        </p:nvSpPr>
        <p:spPr bwMode="auto">
          <a:xfrm>
            <a:off x="0" y="381000"/>
            <a:ext cx="8944103" cy="1384995"/>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III.II.I Comment se préparer en amont de l’intervention?</a:t>
            </a:r>
            <a:br>
              <a:rPr lang="fr-CH" sz="2800" b="1" dirty="0" smtClean="0">
                <a:solidFill>
                  <a:srgbClr val="FFFFFF"/>
                </a:solidFill>
              </a:rPr>
            </a:br>
            <a:endParaRPr lang="fr-CH" sz="2800" b="1" dirty="0" smtClean="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
        <p:nvSpPr>
          <p:cNvPr id="8" name="Text Box 2"/>
          <p:cNvSpPr txBox="1">
            <a:spLocks noChangeArrowheads="1"/>
          </p:cNvSpPr>
          <p:nvPr/>
        </p:nvSpPr>
        <p:spPr bwMode="auto">
          <a:xfrm>
            <a:off x="4858536" y="1550287"/>
            <a:ext cx="4497263" cy="3416320"/>
          </a:xfrm>
          <a:prstGeom prst="rect">
            <a:avLst/>
          </a:prstGeom>
          <a:noFill/>
          <a:ln w="9525">
            <a:noFill/>
            <a:miter lim="800000"/>
            <a:headEnd/>
            <a:tailEnd/>
          </a:ln>
        </p:spPr>
        <p:txBody>
          <a:bodyPr wrap="square">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Le « par cœur » ou les flèches?</a:t>
            </a:r>
          </a:p>
          <a:p>
            <a:pPr marL="290513" indent="-290513">
              <a:lnSpc>
                <a:spcPct val="150000"/>
              </a:lnSpc>
              <a:buClr>
                <a:schemeClr val="accent2"/>
              </a:buClr>
              <a:buSzPct val="65000"/>
              <a:buFont typeface="Wingdings" pitchFamily="2" charset="2"/>
              <a:buChar char="n"/>
              <a:tabLst>
                <a:tab pos="384175" algn="l"/>
              </a:tabLst>
            </a:pPr>
            <a:r>
              <a:rPr lang="fr-CH" sz="1600" dirty="0" smtClean="0"/>
              <a:t>Trouver sa voix</a:t>
            </a:r>
          </a:p>
          <a:p>
            <a:pPr marL="290513" indent="-290513">
              <a:lnSpc>
                <a:spcPct val="150000"/>
              </a:lnSpc>
              <a:buClr>
                <a:schemeClr val="accent2"/>
              </a:buClr>
              <a:buSzPct val="65000"/>
              <a:buFont typeface="Wingdings" pitchFamily="2" charset="2"/>
              <a:buChar char="n"/>
              <a:tabLst>
                <a:tab pos="384175" algn="l"/>
              </a:tabLst>
            </a:pPr>
            <a:r>
              <a:rPr lang="fr-CH" sz="1600" dirty="0" smtClean="0"/>
              <a:t>Ar-ti-</a:t>
            </a:r>
            <a:r>
              <a:rPr lang="fr-CH" sz="1600" dirty="0" err="1" smtClean="0"/>
              <a:t>cu</a:t>
            </a:r>
            <a:r>
              <a:rPr lang="fr-CH" sz="1600" dirty="0" smtClean="0"/>
              <a:t>-</a:t>
            </a:r>
            <a:r>
              <a:rPr lang="fr-CH" sz="1600" dirty="0" err="1" smtClean="0"/>
              <a:t>ler</a:t>
            </a:r>
            <a:r>
              <a:rPr lang="fr-CH" sz="1600" dirty="0" smtClean="0"/>
              <a:t> pour se faire comprendre</a:t>
            </a:r>
          </a:p>
          <a:p>
            <a:pPr marL="290513" indent="-290513">
              <a:lnSpc>
                <a:spcPct val="150000"/>
              </a:lnSpc>
              <a:buClr>
                <a:schemeClr val="accent2"/>
              </a:buClr>
              <a:buSzPct val="65000"/>
              <a:buFont typeface="Wingdings" pitchFamily="2" charset="2"/>
              <a:buChar char="n"/>
              <a:tabLst>
                <a:tab pos="384175" algn="l"/>
              </a:tabLst>
            </a:pPr>
            <a:r>
              <a:rPr lang="fr-CH" sz="1600" dirty="0" smtClean="0"/>
              <a:t>Maîtriser la technique pour une plus grande tranquillité psychologique</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utiliser correctement les supports, </a:t>
            </a:r>
            <a:r>
              <a:rPr lang="fr-CH" sz="1600" dirty="0" err="1" smtClean="0"/>
              <a:t>slides</a:t>
            </a:r>
            <a:r>
              <a:rPr lang="fr-CH" sz="1600" dirty="0" smtClean="0"/>
              <a:t>, </a:t>
            </a:r>
            <a:r>
              <a:rPr lang="fr-CH" sz="1600" dirty="0" err="1" smtClean="0"/>
              <a:t>etc</a:t>
            </a:r>
            <a:r>
              <a:rPr lang="fr-CH" sz="1600" dirty="0" smtClean="0"/>
              <a:t>…</a:t>
            </a:r>
          </a:p>
          <a:p>
            <a:pPr marL="290513" indent="-290513">
              <a:lnSpc>
                <a:spcPct val="150000"/>
              </a:lnSpc>
              <a:buClr>
                <a:schemeClr val="accent2"/>
              </a:buClr>
              <a:buSzPct val="65000"/>
              <a:buFont typeface="Wingdings" pitchFamily="2" charset="2"/>
              <a:buChar char="n"/>
              <a:tabLst>
                <a:tab pos="384175" algn="l"/>
              </a:tabLst>
            </a:pPr>
            <a:r>
              <a:rPr lang="fr-CH" sz="1600" dirty="0" smtClean="0"/>
              <a:t>Utiliser le micro comme prolongement du bras et de la pensée</a:t>
            </a: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4893647"/>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Quelle position adopter sur scène?</a:t>
            </a:r>
          </a:p>
          <a:p>
            <a:pPr marL="290513" indent="-290513">
              <a:lnSpc>
                <a:spcPct val="150000"/>
              </a:lnSpc>
              <a:buClr>
                <a:schemeClr val="accent2"/>
              </a:buClr>
              <a:buSzPct val="65000"/>
              <a:buFont typeface="Wingdings" pitchFamily="2" charset="2"/>
              <a:buChar char="n"/>
              <a:tabLst>
                <a:tab pos="384175" algn="l"/>
              </a:tabLst>
            </a:pPr>
            <a:r>
              <a:rPr lang="fr-CH" sz="1600" dirty="0" smtClean="0"/>
              <a:t>Si votre intervention scénique se fait assise?</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utiliser ses mains pour renforcer ses mots?</a:t>
            </a:r>
          </a:p>
          <a:p>
            <a:pPr marL="290513" indent="-290513">
              <a:lnSpc>
                <a:spcPct val="150000"/>
              </a:lnSpc>
              <a:buClr>
                <a:schemeClr val="accent2"/>
              </a:buClr>
              <a:buSzPct val="65000"/>
              <a:buFont typeface="Wingdings" pitchFamily="2" charset="2"/>
              <a:buChar char="n"/>
              <a:tabLst>
                <a:tab pos="384175" algn="l"/>
              </a:tabLst>
            </a:pPr>
            <a:r>
              <a:rPr lang="fr-CH" sz="1600" dirty="0" smtClean="0"/>
              <a:t>L’éloquence des mains</a:t>
            </a:r>
          </a:p>
          <a:p>
            <a:pPr marL="290513" indent="-290513">
              <a:lnSpc>
                <a:spcPct val="150000"/>
              </a:lnSpc>
              <a:buClr>
                <a:schemeClr val="accent2"/>
              </a:buClr>
              <a:buSzPct val="65000"/>
              <a:buFont typeface="Wingdings" pitchFamily="2" charset="2"/>
              <a:buChar char="n"/>
              <a:tabLst>
                <a:tab pos="384175" algn="l"/>
              </a:tabLst>
            </a:pPr>
            <a:r>
              <a:rPr lang="fr-CH" sz="1600" dirty="0" smtClean="0"/>
              <a:t>Savoir regarder ses spectateurs</a:t>
            </a:r>
          </a:p>
          <a:p>
            <a:pPr marL="290513" indent="-290513">
              <a:lnSpc>
                <a:spcPct val="150000"/>
              </a:lnSpc>
              <a:buClr>
                <a:schemeClr val="accent2"/>
              </a:buClr>
              <a:buSzPct val="65000"/>
              <a:buFont typeface="Wingdings" pitchFamily="2" charset="2"/>
              <a:buChar char="n"/>
              <a:tabLst>
                <a:tab pos="384175" algn="l"/>
              </a:tabLst>
            </a:pPr>
            <a:r>
              <a:rPr lang="fr-CH" sz="1600" dirty="0" smtClean="0"/>
              <a:t>La communication non verbale</a:t>
            </a:r>
          </a:p>
          <a:p>
            <a:pPr marL="290513" indent="-290513">
              <a:lnSpc>
                <a:spcPct val="150000"/>
              </a:lnSpc>
              <a:buClr>
                <a:schemeClr val="accent2"/>
              </a:buClr>
              <a:buSzPct val="65000"/>
              <a:buFont typeface="Wingdings" pitchFamily="2" charset="2"/>
              <a:buChar char="n"/>
              <a:tabLst>
                <a:tab pos="384175" algn="l"/>
              </a:tabLst>
            </a:pPr>
            <a:r>
              <a:rPr lang="fr-CH" sz="1600" dirty="0" smtClean="0"/>
              <a:t>Donner l’impression à vos interlocuteurs qu’ils sont uniques</a:t>
            </a:r>
          </a:p>
          <a:p>
            <a:pPr marL="290513" indent="-290513">
              <a:lnSpc>
                <a:spcPct val="150000"/>
              </a:lnSpc>
              <a:buClr>
                <a:schemeClr val="accent2"/>
              </a:buClr>
              <a:buSzPct val="65000"/>
              <a:buFont typeface="Wingdings" pitchFamily="2" charset="2"/>
              <a:buChar char="n"/>
              <a:tabLst>
                <a:tab pos="384175" algn="l"/>
              </a:tabLst>
            </a:pPr>
            <a:r>
              <a:rPr lang="fr-CH" sz="1600" dirty="0" smtClean="0"/>
              <a:t>Soyez convaincu et convainquant</a:t>
            </a:r>
          </a:p>
          <a:p>
            <a:pPr marL="290513" indent="-290513">
              <a:lnSpc>
                <a:spcPct val="150000"/>
              </a:lnSpc>
              <a:buClr>
                <a:schemeClr val="accent2"/>
              </a:buClr>
              <a:buSzPct val="65000"/>
              <a:buFont typeface="Wingdings" pitchFamily="2" charset="2"/>
              <a:buChar char="n"/>
              <a:tabLst>
                <a:tab pos="384175" algn="l"/>
              </a:tabLst>
            </a:pPr>
            <a:r>
              <a:rPr lang="fr-CH" sz="1600" dirty="0" smtClean="0"/>
              <a:t>Faut-il parler normalement, un peu plus fort ou plus faiblement?</a:t>
            </a:r>
          </a:p>
          <a:p>
            <a:pPr marL="290513" indent="-290513">
              <a:lnSpc>
                <a:spcPct val="150000"/>
              </a:lnSpc>
              <a:buClr>
                <a:schemeClr val="accent2"/>
              </a:buClr>
              <a:buSzPct val="65000"/>
              <a:buFont typeface="Wingdings" pitchFamily="2" charset="2"/>
              <a:buChar char="n"/>
              <a:tabLst>
                <a:tab pos="384175" algn="l"/>
              </a:tabLst>
            </a:pPr>
            <a:r>
              <a:rPr lang="fr-CH" sz="1600" dirty="0" smtClean="0"/>
              <a:t>La scansion</a:t>
            </a:r>
          </a:p>
          <a:p>
            <a:pPr marL="290513" indent="-290513">
              <a:lnSpc>
                <a:spcPct val="150000"/>
              </a:lnSpc>
              <a:buClr>
                <a:schemeClr val="accent2"/>
              </a:buClr>
              <a:buSzPct val="65000"/>
              <a:buFont typeface="Wingdings" pitchFamily="2" charset="2"/>
              <a:buChar char="n"/>
              <a:tabLst>
                <a:tab pos="384175" algn="l"/>
              </a:tabLst>
            </a:pPr>
            <a:r>
              <a:rPr lang="fr-CH" sz="1600" dirty="0" smtClean="0"/>
              <a:t>Quel doit être mon débit</a:t>
            </a:r>
          </a:p>
          <a:p>
            <a:pPr marL="290513" indent="-290513">
              <a:lnSpc>
                <a:spcPct val="150000"/>
              </a:lnSpc>
              <a:buClr>
                <a:schemeClr val="accent2"/>
              </a:buClr>
              <a:buSzPct val="65000"/>
              <a:buFont typeface="Wingdings" pitchFamily="2" charset="2"/>
              <a:buChar char="n"/>
              <a:tabLst>
                <a:tab pos="384175" algn="l"/>
              </a:tabLst>
            </a:pPr>
            <a:r>
              <a:rPr lang="fr-CH" sz="1600" dirty="0" smtClean="0"/>
              <a:t>Corriger les tics et éliminez les bruits parasites</a:t>
            </a:r>
          </a:p>
          <a:p>
            <a:pPr marL="290513" indent="-290513">
              <a:lnSpc>
                <a:spcPct val="150000"/>
              </a:lnSpc>
              <a:buClr>
                <a:schemeClr val="accent2"/>
              </a:buClr>
              <a:buSzPct val="65000"/>
              <a:buFont typeface="Wingdings" pitchFamily="2" charset="2"/>
              <a:buChar char="n"/>
              <a:tabLst>
                <a:tab pos="384175" algn="l"/>
              </a:tabLst>
            </a:pPr>
            <a:r>
              <a:rPr lang="fr-CH" sz="1600" dirty="0" smtClean="0"/>
              <a:t>La parole est d’argent mais le silence est d’or</a:t>
            </a:r>
          </a:p>
        </p:txBody>
      </p:sp>
      <p:sp>
        <p:nvSpPr>
          <p:cNvPr id="4099" name="Text Box 3"/>
          <p:cNvSpPr txBox="1">
            <a:spLocks noChangeArrowheads="1"/>
          </p:cNvSpPr>
          <p:nvPr/>
        </p:nvSpPr>
        <p:spPr bwMode="auto">
          <a:xfrm>
            <a:off x="0" y="381000"/>
            <a:ext cx="8944103" cy="1384995"/>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III.II.II Comment effectuer ma prise de parole publique?</a:t>
            </a:r>
            <a:br>
              <a:rPr lang="fr-CH" sz="2800" b="1" dirty="0" smtClean="0">
                <a:solidFill>
                  <a:srgbClr val="FFFFFF"/>
                </a:solidFill>
              </a:rPr>
            </a:br>
            <a:endParaRPr lang="fr-CH" sz="2800" b="1" dirty="0" smtClean="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4893647"/>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err="1" smtClean="0"/>
              <a:t>Keep</a:t>
            </a:r>
            <a:r>
              <a:rPr lang="fr-CH" sz="1600" dirty="0" smtClean="0"/>
              <a:t> cool!</a:t>
            </a:r>
          </a:p>
          <a:p>
            <a:pPr marL="290513" indent="-290513">
              <a:lnSpc>
                <a:spcPct val="150000"/>
              </a:lnSpc>
              <a:buClr>
                <a:schemeClr val="accent2"/>
              </a:buClr>
              <a:buSzPct val="65000"/>
              <a:buFont typeface="Wingdings" pitchFamily="2" charset="2"/>
              <a:buChar char="n"/>
              <a:tabLst>
                <a:tab pos="384175" algn="l"/>
              </a:tabLst>
            </a:pPr>
            <a:r>
              <a:rPr lang="fr-CH" sz="1600" dirty="0" smtClean="0"/>
              <a:t>Méfiez-vous des trous de mémoire</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s’habiller pour être à l’aise?</a:t>
            </a:r>
          </a:p>
          <a:p>
            <a:pPr marL="290513" indent="-290513">
              <a:lnSpc>
                <a:spcPct val="150000"/>
              </a:lnSpc>
              <a:buClr>
                <a:schemeClr val="accent2"/>
              </a:buClr>
              <a:buSzPct val="65000"/>
              <a:buFont typeface="Wingdings" pitchFamily="2" charset="2"/>
              <a:buChar char="n"/>
              <a:tabLst>
                <a:tab pos="384175" algn="l"/>
              </a:tabLst>
            </a:pPr>
            <a:r>
              <a:rPr lang="fr-CH" sz="1600" dirty="0" smtClean="0"/>
              <a:t>Bien dans sa tête et bien dans son corps</a:t>
            </a:r>
          </a:p>
          <a:p>
            <a:pPr marL="290513" indent="-290513">
              <a:lnSpc>
                <a:spcPct val="150000"/>
              </a:lnSpc>
              <a:buClr>
                <a:schemeClr val="accent2"/>
              </a:buClr>
              <a:buSzPct val="65000"/>
              <a:buFont typeface="Wingdings" pitchFamily="2" charset="2"/>
              <a:buChar char="n"/>
              <a:tabLst>
                <a:tab pos="384175" algn="l"/>
              </a:tabLst>
            </a:pPr>
            <a:r>
              <a:rPr lang="fr-CH" sz="1600" dirty="0" smtClean="0"/>
              <a:t>Boire et manger avec modération</a:t>
            </a:r>
          </a:p>
          <a:p>
            <a:pPr marL="290513" indent="-290513">
              <a:lnSpc>
                <a:spcPct val="150000"/>
              </a:lnSpc>
              <a:buClr>
                <a:schemeClr val="accent2"/>
              </a:buClr>
              <a:buSzPct val="65000"/>
              <a:buFont typeface="Wingdings" pitchFamily="2" charset="2"/>
              <a:buChar char="n"/>
              <a:tabLst>
                <a:tab pos="384175" algn="l"/>
              </a:tabLst>
            </a:pPr>
            <a:r>
              <a:rPr lang="fr-CH" sz="1600" dirty="0" smtClean="0"/>
              <a:t>Adopter les préceptes d’Emile Coué ou de Maître </a:t>
            </a:r>
            <a:r>
              <a:rPr lang="fr-CH" sz="1600" dirty="0" err="1" smtClean="0"/>
              <a:t>Yoda</a:t>
            </a:r>
            <a:r>
              <a:rPr lang="fr-CH" sz="1600" dirty="0" smtClean="0"/>
              <a:t> </a:t>
            </a:r>
            <a:br>
              <a:rPr lang="fr-CH" sz="1600" dirty="0" smtClean="0"/>
            </a:br>
            <a:r>
              <a:rPr lang="fr-CH" sz="1600" dirty="0" smtClean="0"/>
              <a:t>« Que la force soit avec moi! »</a:t>
            </a:r>
          </a:p>
          <a:p>
            <a:pPr marL="290513" indent="-290513">
              <a:lnSpc>
                <a:spcPct val="150000"/>
              </a:lnSpc>
              <a:buClr>
                <a:schemeClr val="accent2"/>
              </a:buClr>
              <a:buSzPct val="65000"/>
              <a:buFont typeface="Wingdings" pitchFamily="2" charset="2"/>
              <a:buChar char="n"/>
              <a:tabLst>
                <a:tab pos="384175" algn="l"/>
              </a:tabLst>
            </a:pPr>
            <a:r>
              <a:rPr lang="fr-CH" sz="1600" dirty="0" smtClean="0"/>
              <a:t>Vaincre son trac en respirant (abdomen)</a:t>
            </a:r>
          </a:p>
          <a:p>
            <a:pPr marL="290513" indent="-290513">
              <a:lnSpc>
                <a:spcPct val="150000"/>
              </a:lnSpc>
              <a:buClr>
                <a:schemeClr val="accent2"/>
              </a:buClr>
              <a:buSzPct val="65000"/>
              <a:buFont typeface="Wingdings" pitchFamily="2" charset="2"/>
              <a:buChar char="n"/>
              <a:tabLst>
                <a:tab pos="384175" algn="l"/>
              </a:tabLst>
            </a:pPr>
            <a:r>
              <a:rPr lang="fr-CH" sz="1600" dirty="0" smtClean="0"/>
              <a:t>Gérer son stress durant la période qui précède l’intervention en public (Ce qui fait peur, c’est l’inconnu…) (long terme, moyen terme)</a:t>
            </a:r>
          </a:p>
          <a:p>
            <a:pPr marL="290513" indent="-290513">
              <a:lnSpc>
                <a:spcPct val="150000"/>
              </a:lnSpc>
              <a:buClr>
                <a:schemeClr val="accent2"/>
              </a:buClr>
              <a:buSzPct val="65000"/>
              <a:buFont typeface="Wingdings" pitchFamily="2" charset="2"/>
              <a:buChar char="n"/>
              <a:tabLst>
                <a:tab pos="384175" algn="l"/>
              </a:tabLst>
            </a:pPr>
            <a:r>
              <a:rPr lang="fr-CH" sz="1600" dirty="0" smtClean="0"/>
              <a:t>Gérer son stress durant les premières secondes qui précèdent l’intervention en public</a:t>
            </a:r>
          </a:p>
        </p:txBody>
      </p:sp>
      <p:sp>
        <p:nvSpPr>
          <p:cNvPr id="4099" name="Text Box 3"/>
          <p:cNvSpPr txBox="1">
            <a:spLocks noChangeArrowheads="1"/>
          </p:cNvSpPr>
          <p:nvPr/>
        </p:nvSpPr>
        <p:spPr bwMode="auto">
          <a:xfrm>
            <a:off x="0" y="381000"/>
            <a:ext cx="8944103" cy="1384995"/>
          </a:xfrm>
          <a:prstGeom prst="rect">
            <a:avLst/>
          </a:prstGeom>
          <a:noFill/>
          <a:ln w="9525">
            <a:noFill/>
            <a:miter lim="800000"/>
            <a:headEnd/>
            <a:tailEnd/>
          </a:ln>
        </p:spPr>
        <p:txBody>
          <a:bodyPr wrap="square">
            <a:spAutoFit/>
          </a:bodyPr>
          <a:lstStyle/>
          <a:p>
            <a:pPr algn="r"/>
            <a:r>
              <a:rPr lang="fr-CH" sz="2800" b="1" dirty="0" smtClean="0">
                <a:solidFill>
                  <a:srgbClr val="FFFFFF"/>
                </a:solidFill>
              </a:rPr>
              <a:t>III.II.II Comment effectuer ma prise de parole publique?</a:t>
            </a:r>
            <a:br>
              <a:rPr lang="fr-CH" sz="2800" b="1" dirty="0" smtClean="0">
                <a:solidFill>
                  <a:srgbClr val="FFFFFF"/>
                </a:solidFill>
              </a:rPr>
            </a:br>
            <a:endParaRPr lang="fr-CH" sz="2800" b="1" dirty="0" smtClean="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2308324"/>
          </a:xfrm>
          <a:prstGeom prst="rect">
            <a:avLst/>
          </a:prstGeom>
          <a:noFill/>
          <a:ln w="9525">
            <a:noFill/>
            <a:miter lim="800000"/>
            <a:headEnd/>
            <a:tailEnd/>
          </a:ln>
        </p:spPr>
        <p:txBody>
          <a:bodyPr>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Relativisez l’échec. Vous ne mourrez pas si vous n’êtes pas bon</a:t>
            </a:r>
          </a:p>
          <a:p>
            <a:pPr marL="290513" indent="-290513">
              <a:lnSpc>
                <a:spcPct val="150000"/>
              </a:lnSpc>
              <a:buClr>
                <a:schemeClr val="accent2"/>
              </a:buClr>
              <a:buSzPct val="65000"/>
              <a:buFont typeface="Wingdings" pitchFamily="2" charset="2"/>
              <a:buChar char="n"/>
              <a:tabLst>
                <a:tab pos="384175" algn="l"/>
              </a:tabLst>
            </a:pPr>
            <a:r>
              <a:rPr lang="fr-CH" sz="1600" dirty="0" smtClean="0"/>
              <a:t>Positivez!</a:t>
            </a:r>
          </a:p>
          <a:p>
            <a:pPr marL="290513" indent="-290513">
              <a:lnSpc>
                <a:spcPct val="150000"/>
              </a:lnSpc>
              <a:buClr>
                <a:schemeClr val="accent2"/>
              </a:buClr>
              <a:buSzPct val="65000"/>
              <a:buFont typeface="Wingdings" pitchFamily="2" charset="2"/>
              <a:buChar char="n"/>
              <a:tabLst>
                <a:tab pos="384175" algn="l"/>
              </a:tabLst>
            </a:pPr>
            <a:r>
              <a:rPr lang="fr-CH" sz="1600" dirty="0" smtClean="0"/>
              <a:t>Vous avez la gorge sèche? Buvez de l’eau</a:t>
            </a:r>
          </a:p>
          <a:p>
            <a:pPr marL="290513" indent="-290513">
              <a:lnSpc>
                <a:spcPct val="150000"/>
              </a:lnSpc>
              <a:buClr>
                <a:schemeClr val="accent2"/>
              </a:buClr>
              <a:buSzPct val="65000"/>
              <a:buFont typeface="Wingdings" pitchFamily="2" charset="2"/>
              <a:buChar char="n"/>
              <a:tabLst>
                <a:tab pos="384175" algn="l"/>
              </a:tabLst>
            </a:pPr>
            <a:r>
              <a:rPr lang="fr-CH" sz="1600" dirty="0" smtClean="0"/>
              <a:t>Gérez votre stress une fois sur scène</a:t>
            </a:r>
          </a:p>
          <a:p>
            <a:pPr marL="290513" indent="-290513">
              <a:lnSpc>
                <a:spcPct val="150000"/>
              </a:lnSpc>
              <a:buClr>
                <a:schemeClr val="accent2"/>
              </a:buClr>
              <a:buSzPct val="65000"/>
              <a:buFont typeface="Wingdings" pitchFamily="2" charset="2"/>
              <a:buChar char="n"/>
              <a:tabLst>
                <a:tab pos="384175" algn="l"/>
              </a:tabLst>
            </a:pPr>
            <a:r>
              <a:rPr lang="fr-CH" sz="1600" dirty="0" smtClean="0"/>
              <a:t>Comment ne pas se laisser déstabiliser par le public?</a:t>
            </a:r>
          </a:p>
          <a:p>
            <a:pPr marL="290513" indent="-290513">
              <a:lnSpc>
                <a:spcPct val="150000"/>
              </a:lnSpc>
              <a:buClr>
                <a:schemeClr val="accent2"/>
              </a:buClr>
              <a:buSzPct val="65000"/>
              <a:buFont typeface="Wingdings" pitchFamily="2" charset="2"/>
              <a:buChar char="n"/>
              <a:tabLst>
                <a:tab pos="384175" algn="l"/>
              </a:tabLst>
            </a:pPr>
            <a:r>
              <a:rPr lang="fr-CH" sz="1600" dirty="0" smtClean="0"/>
              <a:t>Savoir gérer les imprévus</a:t>
            </a:r>
          </a:p>
        </p:txBody>
      </p:sp>
      <p:sp>
        <p:nvSpPr>
          <p:cNvPr id="4099" name="Text Box 3"/>
          <p:cNvSpPr txBox="1">
            <a:spLocks noChangeArrowheads="1"/>
          </p:cNvSpPr>
          <p:nvPr/>
        </p:nvSpPr>
        <p:spPr bwMode="auto">
          <a:xfrm>
            <a:off x="0" y="381000"/>
            <a:ext cx="8944103" cy="1384995"/>
          </a:xfrm>
          <a:prstGeom prst="rect">
            <a:avLst/>
          </a:prstGeom>
          <a:noFill/>
          <a:ln w="9525">
            <a:noFill/>
            <a:miter lim="800000"/>
            <a:headEnd/>
            <a:tailEnd/>
          </a:ln>
        </p:spPr>
        <p:txBody>
          <a:bodyPr wrap="square">
            <a:spAutoFit/>
          </a:bodyPr>
          <a:lstStyle/>
          <a:p>
            <a:pPr algn="r"/>
            <a:r>
              <a:rPr lang="fr-CH" sz="2800" b="1" dirty="0" smtClean="0">
                <a:solidFill>
                  <a:srgbClr val="5F5F5F"/>
                </a:solidFill>
              </a:rPr>
              <a:t>III.II.II Comment effectuer ma prise de parole publique?</a:t>
            </a:r>
            <a:br>
              <a:rPr lang="fr-CH" sz="2800" b="1" dirty="0" smtClean="0">
                <a:solidFill>
                  <a:srgbClr val="5F5F5F"/>
                </a:solidFill>
              </a:rPr>
            </a:br>
            <a:endParaRPr lang="fr-CH" sz="2800" b="1" dirty="0" smtClean="0">
              <a:solidFill>
                <a:srgbClr val="5F5F5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336013" y="1433513"/>
            <a:ext cx="4105378" cy="5262979"/>
          </a:xfrm>
          <a:prstGeom prst="rect">
            <a:avLst/>
          </a:prstGeom>
          <a:noFill/>
          <a:ln w="9525">
            <a:noFill/>
            <a:miter lim="800000"/>
            <a:headEnd/>
            <a:tailEnd/>
          </a:ln>
        </p:spPr>
        <p:txBody>
          <a:bodyPr wrap="square">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Les règles du jeu des questions/réponses</a:t>
            </a:r>
          </a:p>
          <a:p>
            <a:pPr marL="290513" indent="-290513">
              <a:lnSpc>
                <a:spcPct val="150000"/>
              </a:lnSpc>
              <a:buClr>
                <a:schemeClr val="accent2"/>
              </a:buClr>
              <a:buSzPct val="65000"/>
              <a:buFont typeface="Wingdings" pitchFamily="2" charset="2"/>
              <a:buChar char="n"/>
              <a:tabLst>
                <a:tab pos="384175" algn="l"/>
              </a:tabLst>
            </a:pPr>
            <a:r>
              <a:rPr lang="fr-CH" sz="1600" dirty="0" smtClean="0"/>
              <a:t>Des perturbateurs dans la salle</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Le savant</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Le malin</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Le provocateur</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Le malentendant</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Le partisan</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Le pitre</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Le retardataire</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Le dormeur</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L’orgueilleux</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L’adversaire</a:t>
            </a:r>
          </a:p>
          <a:p>
            <a:pPr marL="747713" lvl="1" indent="-290513">
              <a:lnSpc>
                <a:spcPct val="150000"/>
              </a:lnSpc>
              <a:buClr>
                <a:schemeClr val="accent2"/>
              </a:buClr>
              <a:buSzPct val="65000"/>
              <a:buFont typeface="Wingdings" pitchFamily="2" charset="2"/>
              <a:buChar char="n"/>
              <a:tabLst>
                <a:tab pos="384175" algn="l"/>
              </a:tabLst>
            </a:pPr>
            <a:r>
              <a:rPr lang="fr-CH" sz="1600" dirty="0" smtClean="0"/>
              <a:t>Le sceptique</a:t>
            </a:r>
          </a:p>
        </p:txBody>
      </p:sp>
      <p:sp>
        <p:nvSpPr>
          <p:cNvPr id="4099" name="Text Box 3"/>
          <p:cNvSpPr txBox="1">
            <a:spLocks noChangeArrowheads="1"/>
          </p:cNvSpPr>
          <p:nvPr/>
        </p:nvSpPr>
        <p:spPr bwMode="auto">
          <a:xfrm>
            <a:off x="0" y="381000"/>
            <a:ext cx="8944103" cy="954107"/>
          </a:xfrm>
          <a:prstGeom prst="rect">
            <a:avLst/>
          </a:prstGeom>
          <a:noFill/>
          <a:ln w="9525">
            <a:noFill/>
            <a:miter lim="800000"/>
            <a:headEnd/>
            <a:tailEnd/>
          </a:ln>
        </p:spPr>
        <p:txBody>
          <a:bodyPr wrap="square">
            <a:spAutoFit/>
          </a:bodyPr>
          <a:lstStyle/>
          <a:p>
            <a:pPr algn="r"/>
            <a:r>
              <a:rPr lang="fr-CH" sz="2800" b="1" dirty="0" smtClean="0">
                <a:solidFill>
                  <a:srgbClr val="5F5F5F"/>
                </a:solidFill>
              </a:rPr>
              <a:t>III.II.III Les questions &amp; réponses </a:t>
            </a:r>
            <a:br>
              <a:rPr lang="fr-CH" sz="2800" b="1" dirty="0" smtClean="0">
                <a:solidFill>
                  <a:srgbClr val="5F5F5F"/>
                </a:solidFill>
              </a:rPr>
            </a:br>
            <a:r>
              <a:rPr lang="fr-CH" sz="2800" b="1" dirty="0" smtClean="0">
                <a:solidFill>
                  <a:srgbClr val="5F5F5F"/>
                </a:solidFill>
              </a:rPr>
              <a:t>avec les spectateurs</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
        <p:nvSpPr>
          <p:cNvPr id="8" name="Text Box 2"/>
          <p:cNvSpPr txBox="1">
            <a:spLocks noChangeArrowheads="1"/>
          </p:cNvSpPr>
          <p:nvPr/>
        </p:nvSpPr>
        <p:spPr bwMode="auto">
          <a:xfrm>
            <a:off x="4609151" y="1595021"/>
            <a:ext cx="4105378" cy="4524315"/>
          </a:xfrm>
          <a:prstGeom prst="rect">
            <a:avLst/>
          </a:prstGeom>
          <a:noFill/>
          <a:ln w="9525">
            <a:noFill/>
            <a:miter lim="800000"/>
            <a:headEnd/>
            <a:tailEnd/>
          </a:ln>
        </p:spPr>
        <p:txBody>
          <a:bodyPr wrap="square">
            <a:spAutoFit/>
          </a:bodyPr>
          <a:lstStyle/>
          <a:p>
            <a:pPr marL="290513" indent="-290513">
              <a:lnSpc>
                <a:spcPct val="150000"/>
              </a:lnSpc>
              <a:buClr>
                <a:schemeClr val="accent2"/>
              </a:buClr>
              <a:buSzPct val="65000"/>
              <a:buFont typeface="Wingdings" pitchFamily="2" charset="2"/>
              <a:buChar char="n"/>
              <a:tabLst>
                <a:tab pos="384175" algn="l"/>
              </a:tabLst>
            </a:pPr>
            <a:r>
              <a:rPr lang="fr-CH" sz="1600" dirty="0" smtClean="0"/>
              <a:t>Gérer les questions pièges en faisant passer votre message</a:t>
            </a:r>
          </a:p>
          <a:p>
            <a:pPr marL="290513" indent="-290513">
              <a:lnSpc>
                <a:spcPct val="150000"/>
              </a:lnSpc>
              <a:buClr>
                <a:schemeClr val="accent2"/>
              </a:buClr>
              <a:buSzPct val="65000"/>
              <a:buFont typeface="Wingdings" pitchFamily="2" charset="2"/>
              <a:buChar char="n"/>
              <a:tabLst>
                <a:tab pos="384175" algn="l"/>
              </a:tabLst>
            </a:pPr>
            <a:r>
              <a:rPr lang="fr-CH" sz="1600" dirty="0" smtClean="0"/>
              <a:t>Vous n’êtes pas seul à intervenir face au public</a:t>
            </a:r>
          </a:p>
          <a:p>
            <a:pPr marL="290513" indent="-290513">
              <a:lnSpc>
                <a:spcPct val="150000"/>
              </a:lnSpc>
              <a:buClr>
                <a:schemeClr val="accent2"/>
              </a:buClr>
              <a:buSzPct val="65000"/>
              <a:buFont typeface="Wingdings" pitchFamily="2" charset="2"/>
              <a:buChar char="n"/>
              <a:tabLst>
                <a:tab pos="384175" algn="l"/>
              </a:tabLst>
            </a:pPr>
            <a:r>
              <a:rPr lang="fr-CH" sz="1600" dirty="0" smtClean="0"/>
              <a:t>A vous de poser les questions</a:t>
            </a:r>
          </a:p>
          <a:p>
            <a:pPr marL="290513" indent="-290513">
              <a:lnSpc>
                <a:spcPct val="150000"/>
              </a:lnSpc>
              <a:buClr>
                <a:schemeClr val="accent2"/>
              </a:buClr>
              <a:buSzPct val="65000"/>
              <a:buFont typeface="Wingdings" pitchFamily="2" charset="2"/>
              <a:buChar char="n"/>
              <a:tabLst>
                <a:tab pos="384175" algn="l"/>
              </a:tabLst>
            </a:pPr>
            <a:r>
              <a:rPr lang="fr-CH" sz="1600" dirty="0" smtClean="0"/>
              <a:t>Votre interlocuteur vous confie un problème délicat. Comment y répondre?</a:t>
            </a:r>
          </a:p>
          <a:p>
            <a:pPr marL="290513" indent="-290513">
              <a:lnSpc>
                <a:spcPct val="150000"/>
              </a:lnSpc>
              <a:buClr>
                <a:schemeClr val="accent2"/>
              </a:buClr>
              <a:buSzPct val="65000"/>
              <a:buFont typeface="Wingdings" pitchFamily="2" charset="2"/>
              <a:buChar char="n"/>
              <a:tabLst>
                <a:tab pos="384175" algn="l"/>
              </a:tabLst>
            </a:pPr>
            <a:r>
              <a:rPr lang="fr-CH" sz="1600" dirty="0" smtClean="0"/>
              <a:t>Sachez observer et écouter votre interlocuteur</a:t>
            </a:r>
          </a:p>
          <a:p>
            <a:pPr marL="290513" indent="-290513">
              <a:lnSpc>
                <a:spcPct val="150000"/>
              </a:lnSpc>
              <a:buClr>
                <a:schemeClr val="accent2"/>
              </a:buClr>
              <a:buSzPct val="65000"/>
              <a:buFont typeface="Wingdings" pitchFamily="2" charset="2"/>
              <a:buChar char="n"/>
              <a:tabLst>
                <a:tab pos="384175" algn="l"/>
              </a:tabLst>
            </a:pPr>
            <a:r>
              <a:rPr lang="fr-CH" sz="1600" dirty="0" smtClean="0"/>
              <a:t>Prise de parole en tête à tête: les rencontres sur un terrain neutre</a:t>
            </a:r>
          </a:p>
          <a:p>
            <a:pPr marL="290513" indent="-290513">
              <a:lnSpc>
                <a:spcPct val="150000"/>
              </a:lnSpc>
              <a:buClr>
                <a:schemeClr val="accent2"/>
              </a:buClr>
              <a:buSzPct val="65000"/>
              <a:buFont typeface="Wingdings" pitchFamily="2" charset="2"/>
              <a:buChar char="n"/>
              <a:tabLst>
                <a:tab pos="384175" algn="l"/>
              </a:tabLst>
            </a:pPr>
            <a:r>
              <a:rPr lang="fr-CH" sz="1600" dirty="0" smtClean="0"/>
              <a:t>Les sphères de l’autonomie</a:t>
            </a: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7335466" cy="1569660"/>
          </a:xfrm>
          <a:prstGeom prst="rect">
            <a:avLst/>
          </a:prstGeom>
          <a:noFill/>
          <a:ln w="9525">
            <a:noFill/>
            <a:miter lim="800000"/>
            <a:headEnd/>
            <a:tailEnd/>
          </a:ln>
        </p:spPr>
        <p:txBody>
          <a:bodyPr wrap="square">
            <a:spAutoFit/>
          </a:bodyPr>
          <a:lstStyle/>
          <a:p>
            <a:pPr marL="290513" indent="-290513">
              <a:lnSpc>
                <a:spcPct val="150000"/>
              </a:lnSpc>
              <a:buClr>
                <a:schemeClr val="accent2"/>
              </a:buClr>
              <a:buSzPct val="65000"/>
              <a:tabLst>
                <a:tab pos="384175" algn="l"/>
              </a:tabLst>
            </a:pPr>
            <a:r>
              <a:rPr lang="fr-CH" sz="2400" b="1" dirty="0" smtClean="0"/>
              <a:t>L’aptitude à exprimer une idée est presque </a:t>
            </a:r>
            <a:br>
              <a:rPr lang="fr-CH" sz="2400" b="1" dirty="0" smtClean="0"/>
            </a:br>
            <a:r>
              <a:rPr lang="fr-CH" sz="2400" b="1" dirty="0" smtClean="0"/>
              <a:t>aussi importante que l’idée elle-même</a:t>
            </a:r>
          </a:p>
          <a:p>
            <a:pPr marL="290513" indent="-290513">
              <a:lnSpc>
                <a:spcPct val="150000"/>
              </a:lnSpc>
              <a:buClr>
                <a:schemeClr val="accent2"/>
              </a:buClr>
              <a:buSzPct val="65000"/>
              <a:tabLst>
                <a:tab pos="384175" algn="l"/>
              </a:tabLst>
            </a:pPr>
            <a:r>
              <a:rPr lang="fr-CH" sz="1600" dirty="0" smtClean="0"/>
              <a:t>(aphorisme que les journalistes s’appliquent à eux-mêmes en permanence)</a:t>
            </a:r>
          </a:p>
        </p:txBody>
      </p:sp>
      <p:sp>
        <p:nvSpPr>
          <p:cNvPr id="4099" name="Text Box 3"/>
          <p:cNvSpPr txBox="1">
            <a:spLocks noChangeArrowheads="1"/>
          </p:cNvSpPr>
          <p:nvPr/>
        </p:nvSpPr>
        <p:spPr bwMode="auto">
          <a:xfrm>
            <a:off x="0" y="381000"/>
            <a:ext cx="8944103" cy="523220"/>
          </a:xfrm>
          <a:prstGeom prst="rect">
            <a:avLst/>
          </a:prstGeom>
          <a:noFill/>
          <a:ln w="9525">
            <a:noFill/>
            <a:miter lim="800000"/>
            <a:headEnd/>
            <a:tailEnd/>
          </a:ln>
        </p:spPr>
        <p:txBody>
          <a:bodyPr wrap="square">
            <a:spAutoFit/>
          </a:bodyPr>
          <a:lstStyle/>
          <a:p>
            <a:pPr algn="r"/>
            <a:r>
              <a:rPr lang="fr-CH" sz="2800" b="1" dirty="0" smtClean="0">
                <a:solidFill>
                  <a:srgbClr val="5F5F5F"/>
                </a:solidFill>
              </a:rPr>
              <a:t>IV Conclusion</a:t>
            </a: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36638" y="1433513"/>
            <a:ext cx="6335712" cy="3416320"/>
          </a:xfrm>
          <a:prstGeom prst="rect">
            <a:avLst/>
          </a:prstGeom>
          <a:noFill/>
          <a:ln w="9525">
            <a:noFill/>
            <a:miter lim="800000"/>
            <a:headEnd/>
            <a:tailEnd/>
          </a:ln>
        </p:spPr>
        <p:txBody>
          <a:bodyPr>
            <a:spAutoFit/>
          </a:bodyPr>
          <a:lstStyle/>
          <a:p>
            <a:pPr marL="342900" indent="-342900">
              <a:lnSpc>
                <a:spcPct val="150000"/>
              </a:lnSpc>
              <a:buClr>
                <a:schemeClr val="accent2"/>
              </a:buClr>
              <a:buSzPct val="65000"/>
              <a:buFont typeface="+mj-lt"/>
              <a:buAutoNum type="arabicPeriod"/>
              <a:tabLst>
                <a:tab pos="384175" algn="l"/>
              </a:tabLst>
            </a:pPr>
            <a:r>
              <a:rPr lang="fr-CH" sz="1600" dirty="0" smtClean="0"/>
              <a:t>La première mission des relations média consiste à obtenir </a:t>
            </a:r>
            <a:r>
              <a:rPr lang="fr-CH" sz="1600" b="1" dirty="0" smtClean="0"/>
              <a:t>l’attention</a:t>
            </a:r>
            <a:r>
              <a:rPr lang="fr-CH" sz="1600" dirty="0" smtClean="0"/>
              <a:t> des médias, </a:t>
            </a:r>
            <a:r>
              <a:rPr lang="fr-CH" sz="1600" dirty="0" err="1" smtClean="0"/>
              <a:t>càd</a:t>
            </a:r>
            <a:r>
              <a:rPr lang="fr-CH" sz="1600" dirty="0" smtClean="0"/>
              <a:t> à faire exister une entreprise ou une personnalité au niveau des médias.</a:t>
            </a:r>
          </a:p>
          <a:p>
            <a:pPr marL="342900" indent="-342900">
              <a:lnSpc>
                <a:spcPct val="150000"/>
              </a:lnSpc>
              <a:buClr>
                <a:schemeClr val="accent2"/>
              </a:buClr>
              <a:buSzPct val="65000"/>
              <a:buFont typeface="+mj-lt"/>
              <a:buAutoNum type="arabicPeriod"/>
              <a:tabLst>
                <a:tab pos="384175" algn="l"/>
              </a:tabLst>
            </a:pPr>
            <a:r>
              <a:rPr lang="fr-CH" sz="1600" dirty="0" smtClean="0"/>
              <a:t>Une fois que le capital d’attention existe, le travail du RP consiste à faire croître ce capital</a:t>
            </a:r>
          </a:p>
          <a:p>
            <a:pPr marL="342900" indent="-342900">
              <a:lnSpc>
                <a:spcPct val="150000"/>
              </a:lnSpc>
              <a:buClr>
                <a:schemeClr val="accent2"/>
              </a:buClr>
              <a:buSzPct val="65000"/>
              <a:buFont typeface="+mj-lt"/>
              <a:buAutoNum type="arabicPeriod"/>
              <a:tabLst>
                <a:tab pos="384175" algn="l"/>
              </a:tabLst>
            </a:pPr>
            <a:r>
              <a:rPr lang="fr-CH" sz="1600" dirty="0" smtClean="0"/>
              <a:t>Pour faire croître le capital d’attention, les principaux outils de relations média sont: un envoi ciblé et modéré de communiqués de presse, les déjeuners de presse, la participation à des événements (salons, expositions, …)</a:t>
            </a:r>
          </a:p>
        </p:txBody>
      </p:sp>
      <p:sp>
        <p:nvSpPr>
          <p:cNvPr id="4099" name="Text Box 3"/>
          <p:cNvSpPr txBox="1">
            <a:spLocks noChangeArrowheads="1"/>
          </p:cNvSpPr>
          <p:nvPr/>
        </p:nvSpPr>
        <p:spPr bwMode="auto">
          <a:xfrm>
            <a:off x="0" y="381000"/>
            <a:ext cx="8944103" cy="954107"/>
          </a:xfrm>
          <a:prstGeom prst="rect">
            <a:avLst/>
          </a:prstGeom>
          <a:noFill/>
          <a:ln w="9525">
            <a:noFill/>
            <a:miter lim="800000"/>
            <a:headEnd/>
            <a:tailEnd/>
          </a:ln>
        </p:spPr>
        <p:txBody>
          <a:bodyPr wrap="square">
            <a:spAutoFit/>
          </a:bodyPr>
          <a:lstStyle/>
          <a:p>
            <a:pPr algn="r"/>
            <a:r>
              <a:rPr lang="fr-CH" sz="2800" b="1" dirty="0" smtClean="0">
                <a:solidFill>
                  <a:srgbClr val="FFFFFF"/>
                </a:solidFill>
              </a:rPr>
              <a:t>V Annexe: Les 15 règles d’or des relations média</a:t>
            </a:r>
            <a:br>
              <a:rPr lang="fr-CH" sz="2800" b="1" dirty="0" smtClean="0">
                <a:solidFill>
                  <a:srgbClr val="FFFFFF"/>
                </a:solidFill>
              </a:rPr>
            </a:br>
            <a:endParaRPr lang="fr-CH" sz="2800" b="1" dirty="0" smtClean="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12887" y="1386012"/>
            <a:ext cx="6335712" cy="4154984"/>
          </a:xfrm>
          <a:prstGeom prst="rect">
            <a:avLst/>
          </a:prstGeom>
          <a:noFill/>
          <a:ln w="9525">
            <a:noFill/>
            <a:miter lim="800000"/>
            <a:headEnd/>
            <a:tailEnd/>
          </a:ln>
        </p:spPr>
        <p:txBody>
          <a:bodyPr>
            <a:spAutoFit/>
          </a:bodyPr>
          <a:lstStyle/>
          <a:p>
            <a:pPr marL="342900" indent="-342900">
              <a:lnSpc>
                <a:spcPct val="150000"/>
              </a:lnSpc>
              <a:buClr>
                <a:schemeClr val="accent2"/>
              </a:buClr>
              <a:buSzPct val="65000"/>
              <a:buFont typeface="+mj-lt"/>
              <a:buAutoNum type="arabicPeriod" startAt="4"/>
              <a:tabLst>
                <a:tab pos="384175" algn="l"/>
              </a:tabLst>
            </a:pPr>
            <a:r>
              <a:rPr lang="fr-CH" sz="1600" dirty="0" smtClean="0"/>
              <a:t>Une fois que l’attention existe, le travail du RP consiste à développer un deuxième capital: </a:t>
            </a:r>
            <a:r>
              <a:rPr lang="fr-CH" sz="1600" b="1" dirty="0" smtClean="0"/>
              <a:t>l’affection</a:t>
            </a:r>
            <a:r>
              <a:rPr lang="fr-CH" sz="1600" dirty="0" smtClean="0"/>
              <a:t>. L’ambition est d’obtenir que les journalistes pensent du bien de l’entreprise ou de la personnalité représentée et ne rien faire qui puisse aller dans l’autre sens</a:t>
            </a:r>
          </a:p>
          <a:p>
            <a:pPr marL="342900" indent="-342900">
              <a:lnSpc>
                <a:spcPct val="150000"/>
              </a:lnSpc>
              <a:buClr>
                <a:schemeClr val="accent2"/>
              </a:buClr>
              <a:buSzPct val="65000"/>
              <a:buFont typeface="+mj-lt"/>
              <a:buAutoNum type="arabicPeriod" startAt="4"/>
              <a:tabLst>
                <a:tab pos="384175" algn="l"/>
              </a:tabLst>
            </a:pPr>
            <a:r>
              <a:rPr lang="fr-CH" sz="1600" dirty="0" smtClean="0"/>
              <a:t>Pour faire croître le capital d’affection, les principaux outils sont: les déjeuners de presse, les  interviews, les fêtes et les voyages de presse</a:t>
            </a:r>
          </a:p>
          <a:p>
            <a:pPr marL="342900" indent="-342900">
              <a:lnSpc>
                <a:spcPct val="150000"/>
              </a:lnSpc>
              <a:buClr>
                <a:schemeClr val="accent2"/>
              </a:buClr>
              <a:buSzPct val="65000"/>
              <a:buFont typeface="+mj-lt"/>
              <a:buAutoNum type="arabicPeriod" startAt="4"/>
              <a:tabLst>
                <a:tab pos="384175" algn="l"/>
              </a:tabLst>
            </a:pPr>
            <a:r>
              <a:rPr lang="fr-CH" sz="1600" dirty="0" smtClean="0"/>
              <a:t>Afin de maintenir l’affection élevée, formez les membres de l’entreprise ou la personnalité que vous représentez à communiquer aux médias de façon honnête et mesurée</a:t>
            </a:r>
          </a:p>
        </p:txBody>
      </p:sp>
      <p:sp>
        <p:nvSpPr>
          <p:cNvPr id="4099" name="Text Box 3"/>
          <p:cNvSpPr txBox="1">
            <a:spLocks noChangeArrowheads="1"/>
          </p:cNvSpPr>
          <p:nvPr/>
        </p:nvSpPr>
        <p:spPr bwMode="auto">
          <a:xfrm>
            <a:off x="0" y="381000"/>
            <a:ext cx="8944103" cy="954107"/>
          </a:xfrm>
          <a:prstGeom prst="rect">
            <a:avLst/>
          </a:prstGeom>
          <a:noFill/>
          <a:ln w="9525">
            <a:noFill/>
            <a:miter lim="800000"/>
            <a:headEnd/>
            <a:tailEnd/>
          </a:ln>
        </p:spPr>
        <p:txBody>
          <a:bodyPr wrap="square">
            <a:spAutoFit/>
          </a:bodyPr>
          <a:lstStyle/>
          <a:p>
            <a:pPr algn="r"/>
            <a:r>
              <a:rPr lang="fr-CH" sz="2800" b="1" dirty="0" smtClean="0">
                <a:solidFill>
                  <a:srgbClr val="FFFFFF"/>
                </a:solidFill>
              </a:rPr>
              <a:t>V Annexe: Les 15 règles d’or des relations média</a:t>
            </a:r>
            <a:br>
              <a:rPr lang="fr-CH" sz="2800" b="1" dirty="0" smtClean="0">
                <a:solidFill>
                  <a:srgbClr val="FFFFFF"/>
                </a:solidFill>
              </a:rPr>
            </a:br>
            <a:endParaRPr lang="fr-CH" sz="2800" b="1" dirty="0" smtClean="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12887" y="1386012"/>
            <a:ext cx="6335712" cy="4893647"/>
          </a:xfrm>
          <a:prstGeom prst="rect">
            <a:avLst/>
          </a:prstGeom>
          <a:noFill/>
          <a:ln w="9525">
            <a:noFill/>
            <a:miter lim="800000"/>
            <a:headEnd/>
            <a:tailEnd/>
          </a:ln>
        </p:spPr>
        <p:txBody>
          <a:bodyPr>
            <a:spAutoFit/>
          </a:bodyPr>
          <a:lstStyle/>
          <a:p>
            <a:pPr marL="342900" indent="-342900">
              <a:lnSpc>
                <a:spcPct val="150000"/>
              </a:lnSpc>
              <a:buClr>
                <a:schemeClr val="accent2"/>
              </a:buClr>
              <a:buSzPct val="65000"/>
              <a:buFont typeface="+mj-lt"/>
              <a:buAutoNum type="arabicPeriod" startAt="7"/>
              <a:tabLst>
                <a:tab pos="384175" algn="l"/>
              </a:tabLst>
            </a:pPr>
            <a:r>
              <a:rPr lang="fr-CH" sz="1600" dirty="0" smtClean="0"/>
              <a:t>Une fois que l’attention et l’affection sont élevées, pour capter l’attention des médias, il faut annoncer un </a:t>
            </a:r>
            <a:r>
              <a:rPr lang="fr-CH" sz="1600" b="1" dirty="0" smtClean="0"/>
              <a:t>changement remarquable</a:t>
            </a:r>
            <a:r>
              <a:rPr lang="fr-CH" sz="1600" dirty="0" smtClean="0"/>
              <a:t>: nouvelle gamme, technologie innovante, rebondissement dans une affaire, …</a:t>
            </a:r>
          </a:p>
          <a:p>
            <a:pPr marL="342900" indent="-342900">
              <a:lnSpc>
                <a:spcPct val="150000"/>
              </a:lnSpc>
              <a:buClr>
                <a:schemeClr val="accent2"/>
              </a:buClr>
              <a:buSzPct val="65000"/>
              <a:buFont typeface="+mj-lt"/>
              <a:buAutoNum type="arabicPeriod" startAt="7"/>
              <a:tabLst>
                <a:tab pos="384175" algn="l"/>
              </a:tabLst>
            </a:pPr>
            <a:r>
              <a:rPr lang="fr-CH" sz="1600" dirty="0" smtClean="0"/>
              <a:t>Pour annoncer un changement remarquable, le meilleur outil est la conférence de presse. A défaut, ce peut être un communiqué de presse</a:t>
            </a:r>
          </a:p>
          <a:p>
            <a:pPr marL="342900" indent="-342900">
              <a:lnSpc>
                <a:spcPct val="150000"/>
              </a:lnSpc>
              <a:buClr>
                <a:schemeClr val="accent2"/>
              </a:buClr>
              <a:buSzPct val="65000"/>
              <a:buFont typeface="+mj-lt"/>
              <a:buAutoNum type="arabicPeriod" startAt="7"/>
              <a:tabLst>
                <a:tab pos="384175" algn="l"/>
              </a:tabLst>
            </a:pPr>
            <a:r>
              <a:rPr lang="fr-CH" sz="1600" dirty="0" smtClean="0"/>
              <a:t>Pour conserver l’attention au zénith, il vaut mieux faire trop court que trop long, qu’il s’agisse de conférences de presse ou de communiqués</a:t>
            </a:r>
          </a:p>
          <a:p>
            <a:pPr marL="342900" indent="-342900">
              <a:lnSpc>
                <a:spcPct val="150000"/>
              </a:lnSpc>
              <a:buClr>
                <a:schemeClr val="accent2"/>
              </a:buClr>
              <a:buSzPct val="65000"/>
              <a:buFont typeface="+mj-lt"/>
              <a:buAutoNum type="arabicPeriod" startAt="7"/>
              <a:tabLst>
                <a:tab pos="384175" algn="l"/>
              </a:tabLst>
            </a:pPr>
            <a:r>
              <a:rPr lang="fr-CH" sz="1600" dirty="0" smtClean="0"/>
              <a:t>Afin de maintenir l’attention élevée, veillez chaque fois que cela est possible à montrer plutôt qu’à énoncer</a:t>
            </a:r>
          </a:p>
          <a:p>
            <a:pPr marL="290513" indent="-290513">
              <a:lnSpc>
                <a:spcPct val="150000"/>
              </a:lnSpc>
              <a:buClr>
                <a:schemeClr val="accent2"/>
              </a:buClr>
              <a:buSzPct val="65000"/>
              <a:buFont typeface="Wingdings" pitchFamily="2" charset="2"/>
              <a:buChar char="n"/>
              <a:tabLst>
                <a:tab pos="384175" algn="l"/>
              </a:tabLst>
            </a:pPr>
            <a:endParaRPr lang="fr-CH" sz="1600" dirty="0" smtClean="0"/>
          </a:p>
        </p:txBody>
      </p:sp>
      <p:sp>
        <p:nvSpPr>
          <p:cNvPr id="4099" name="Text Box 3"/>
          <p:cNvSpPr txBox="1">
            <a:spLocks noChangeArrowheads="1"/>
          </p:cNvSpPr>
          <p:nvPr/>
        </p:nvSpPr>
        <p:spPr bwMode="auto">
          <a:xfrm>
            <a:off x="0" y="381000"/>
            <a:ext cx="8944103" cy="954107"/>
          </a:xfrm>
          <a:prstGeom prst="rect">
            <a:avLst/>
          </a:prstGeom>
          <a:noFill/>
          <a:ln w="9525">
            <a:noFill/>
            <a:miter lim="800000"/>
            <a:headEnd/>
            <a:tailEnd/>
          </a:ln>
        </p:spPr>
        <p:txBody>
          <a:bodyPr wrap="square">
            <a:spAutoFit/>
          </a:bodyPr>
          <a:lstStyle/>
          <a:p>
            <a:pPr algn="r"/>
            <a:r>
              <a:rPr lang="fr-CH" sz="2800" b="1" dirty="0" smtClean="0">
                <a:solidFill>
                  <a:srgbClr val="FFFFFF"/>
                </a:solidFill>
              </a:rPr>
              <a:t>V Annexe: Les 15 règles d’or des relations média</a:t>
            </a:r>
            <a:br>
              <a:rPr lang="fr-CH" sz="2800" b="1" dirty="0" smtClean="0">
                <a:solidFill>
                  <a:srgbClr val="FFFFFF"/>
                </a:solidFill>
              </a:rPr>
            </a:br>
            <a:endParaRPr lang="fr-CH" sz="2800" b="1" dirty="0" smtClean="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012887" y="1386012"/>
            <a:ext cx="6335712" cy="5262979"/>
          </a:xfrm>
          <a:prstGeom prst="rect">
            <a:avLst/>
          </a:prstGeom>
          <a:noFill/>
          <a:ln w="9525">
            <a:noFill/>
            <a:miter lim="800000"/>
            <a:headEnd/>
            <a:tailEnd/>
          </a:ln>
        </p:spPr>
        <p:txBody>
          <a:bodyPr>
            <a:spAutoFit/>
          </a:bodyPr>
          <a:lstStyle/>
          <a:p>
            <a:pPr marL="342900" indent="-342900">
              <a:lnSpc>
                <a:spcPct val="150000"/>
              </a:lnSpc>
              <a:buClr>
                <a:schemeClr val="accent2"/>
              </a:buClr>
              <a:buSzPct val="65000"/>
              <a:buFont typeface="+mj-lt"/>
              <a:buAutoNum type="arabicPeriod" startAt="11"/>
              <a:tabLst>
                <a:tab pos="384175" algn="l"/>
              </a:tabLst>
            </a:pPr>
            <a:r>
              <a:rPr lang="fr-CH" sz="1600" dirty="0" smtClean="0"/>
              <a:t>Entretenez une connaissance des médias et des journalistes afin de cibler vos actions de relations média</a:t>
            </a:r>
          </a:p>
          <a:p>
            <a:pPr marL="342900" indent="-342900">
              <a:lnSpc>
                <a:spcPct val="150000"/>
              </a:lnSpc>
              <a:buClr>
                <a:schemeClr val="accent2"/>
              </a:buClr>
              <a:buSzPct val="65000"/>
              <a:buFont typeface="+mj-lt"/>
              <a:buAutoNum type="arabicPeriod" startAt="11"/>
              <a:tabLst>
                <a:tab pos="384175" algn="l"/>
              </a:tabLst>
            </a:pPr>
            <a:r>
              <a:rPr lang="fr-CH" sz="1600" dirty="0" smtClean="0"/>
              <a:t>Tâchez d’exploiter les actualités ou tendances du moment pour obtenir des interviews</a:t>
            </a:r>
          </a:p>
          <a:p>
            <a:pPr marL="342900" indent="-342900">
              <a:lnSpc>
                <a:spcPct val="150000"/>
              </a:lnSpc>
              <a:buClr>
                <a:schemeClr val="accent2"/>
              </a:buClr>
              <a:buSzPct val="65000"/>
              <a:buFont typeface="+mj-lt"/>
              <a:buAutoNum type="arabicPeriod" startAt="11"/>
              <a:tabLst>
                <a:tab pos="384175" algn="l"/>
              </a:tabLst>
            </a:pPr>
            <a:r>
              <a:rPr lang="fr-CH" sz="1600" dirty="0" smtClean="0"/>
              <a:t>Pour maintenir l’attention élevée, évitez de communiquer lorsque cela n’est pas nécessaire</a:t>
            </a:r>
          </a:p>
          <a:p>
            <a:pPr marL="342900" indent="-342900">
              <a:lnSpc>
                <a:spcPct val="150000"/>
              </a:lnSpc>
              <a:buClr>
                <a:schemeClr val="accent2"/>
              </a:buClr>
              <a:buSzPct val="65000"/>
              <a:buFont typeface="+mj-lt"/>
              <a:buAutoNum type="arabicPeriod" startAt="11"/>
              <a:tabLst>
                <a:tab pos="384175" algn="l"/>
              </a:tabLst>
            </a:pPr>
            <a:r>
              <a:rPr lang="fr-CH" sz="1600" dirty="0" smtClean="0"/>
              <a:t>Pour réparer un capital d’affection entamé, le meilleur outil est le déjeuner de presse</a:t>
            </a:r>
          </a:p>
          <a:p>
            <a:pPr marL="342900" indent="-342900">
              <a:lnSpc>
                <a:spcPct val="150000"/>
              </a:lnSpc>
              <a:buClr>
                <a:schemeClr val="accent2"/>
              </a:buClr>
              <a:buSzPct val="65000"/>
              <a:buFont typeface="+mj-lt"/>
              <a:buAutoNum type="arabicPeriod" startAt="11"/>
              <a:tabLst>
                <a:tab pos="384175" algn="l"/>
              </a:tabLst>
            </a:pPr>
            <a:r>
              <a:rPr lang="fr-CH" sz="1600" dirty="0" smtClean="0"/>
              <a:t>Evaluez la réussite des relations média par les résultats obtenus en terme d’attention, d’affection et de réponse à l’annonce d’un changement remarquable. Ce qui compte n’est pas le nombre de journalistes présents à une conférence, mais le nombre d’articles positifs récoltés suite aux actions des relations média</a:t>
            </a:r>
          </a:p>
          <a:p>
            <a:pPr marL="290513" indent="-290513">
              <a:lnSpc>
                <a:spcPct val="150000"/>
              </a:lnSpc>
              <a:buClr>
                <a:schemeClr val="accent2"/>
              </a:buClr>
              <a:buSzPct val="65000"/>
              <a:buFont typeface="Wingdings" pitchFamily="2" charset="2"/>
              <a:buChar char="n"/>
              <a:tabLst>
                <a:tab pos="384175" algn="l"/>
              </a:tabLst>
            </a:pPr>
            <a:endParaRPr lang="fr-CH" sz="1600" dirty="0" smtClean="0"/>
          </a:p>
        </p:txBody>
      </p:sp>
      <p:sp>
        <p:nvSpPr>
          <p:cNvPr id="4099" name="Text Box 3"/>
          <p:cNvSpPr txBox="1">
            <a:spLocks noChangeArrowheads="1"/>
          </p:cNvSpPr>
          <p:nvPr/>
        </p:nvSpPr>
        <p:spPr bwMode="auto">
          <a:xfrm>
            <a:off x="0" y="381000"/>
            <a:ext cx="8944103" cy="954107"/>
          </a:xfrm>
          <a:prstGeom prst="rect">
            <a:avLst/>
          </a:prstGeom>
          <a:noFill/>
          <a:ln w="9525">
            <a:noFill/>
            <a:miter lim="800000"/>
            <a:headEnd/>
            <a:tailEnd/>
          </a:ln>
        </p:spPr>
        <p:txBody>
          <a:bodyPr wrap="square">
            <a:spAutoFit/>
          </a:bodyPr>
          <a:lstStyle/>
          <a:p>
            <a:pPr algn="r"/>
            <a:r>
              <a:rPr lang="fr-CH" sz="2800" b="1" dirty="0" smtClean="0">
                <a:solidFill>
                  <a:srgbClr val="FFFFFF"/>
                </a:solidFill>
              </a:rPr>
              <a:t>V Annexe: Les 15 règles d’or des relations média</a:t>
            </a:r>
            <a:br>
              <a:rPr lang="fr-CH" sz="2800" b="1" dirty="0" smtClean="0">
                <a:solidFill>
                  <a:srgbClr val="FFFFFF"/>
                </a:solidFill>
              </a:rPr>
            </a:br>
            <a:endParaRPr lang="fr-CH" sz="2800" b="1" dirty="0" smtClean="0">
              <a:solidFill>
                <a:srgbClr val="FFFFFF"/>
              </a:solidFill>
            </a:endParaRPr>
          </a:p>
        </p:txBody>
      </p:sp>
      <p:sp>
        <p:nvSpPr>
          <p:cNvPr id="4100" name="Line 4"/>
          <p:cNvSpPr>
            <a:spLocks noChangeShapeType="1"/>
          </p:cNvSpPr>
          <p:nvPr/>
        </p:nvSpPr>
        <p:spPr bwMode="auto">
          <a:xfrm>
            <a:off x="0" y="1260475"/>
            <a:ext cx="9144000" cy="0"/>
          </a:xfrm>
          <a:prstGeom prst="line">
            <a:avLst/>
          </a:prstGeom>
          <a:noFill/>
          <a:ln w="9525">
            <a:solidFill>
              <a:schemeClr val="accent2"/>
            </a:solidFill>
            <a:round/>
            <a:headEnd/>
            <a:tailEnd/>
          </a:ln>
        </p:spPr>
        <p:txBody>
          <a:bodyPr/>
          <a:lstStyle/>
          <a:p>
            <a:endParaRPr lang="fr-F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Contact</a:t>
            </a:r>
            <a:endParaRPr lang="fr-FR" dirty="0"/>
          </a:p>
        </p:txBody>
      </p:sp>
      <p:sp>
        <p:nvSpPr>
          <p:cNvPr id="3" name="Espace réservé du contenu 2"/>
          <p:cNvSpPr>
            <a:spLocks noGrp="1"/>
          </p:cNvSpPr>
          <p:nvPr>
            <p:ph sz="quarter" idx="13"/>
          </p:nvPr>
        </p:nvSpPr>
        <p:spPr/>
        <p:txBody>
          <a:bodyPr/>
          <a:lstStyle/>
          <a:p>
            <a:r>
              <a:rPr lang="fr-FR" dirty="0" smtClean="0">
                <a:solidFill>
                  <a:srgbClr val="FFFFFF"/>
                </a:solidFill>
                <a:hlinkClick r:id="rId2"/>
              </a:rPr>
              <a:t>mathieu@janin.ch</a:t>
            </a:r>
            <a:endParaRPr lang="fr-FR" dirty="0" smtClean="0">
              <a:solidFill>
                <a:srgbClr val="FFFFFF"/>
              </a:solidFill>
            </a:endParaRPr>
          </a:p>
          <a:p>
            <a:r>
              <a:rPr lang="fr-FR" dirty="0" smtClean="0">
                <a:solidFill>
                  <a:srgbClr val="FFFFFF"/>
                </a:solidFill>
                <a:hlinkClick r:id="rId3"/>
              </a:rPr>
              <a:t>www.mathieujanin.mp</a:t>
            </a:r>
            <a:endParaRPr lang="fr-FR" dirty="0" smtClean="0">
              <a:solidFill>
                <a:srgbClr val="FFFFFF"/>
              </a:solidFill>
            </a:endParaRPr>
          </a:p>
          <a:p>
            <a:r>
              <a:rPr lang="fr-FR" dirty="0" smtClean="0">
                <a:solidFill>
                  <a:srgbClr val="FFFFFF"/>
                </a:solidFill>
                <a:hlinkClick r:id="rId4"/>
              </a:rPr>
              <a:t>www.twitter.com/mathieujanin</a:t>
            </a:r>
            <a:endParaRPr lang="fr-FR" dirty="0" smtClean="0">
              <a:solidFill>
                <a:srgbClr val="FFFFFF"/>
              </a:solidFill>
            </a:endParaRPr>
          </a:p>
          <a:p>
            <a:r>
              <a:rPr lang="fr-FR" dirty="0" smtClean="0">
                <a:solidFill>
                  <a:srgbClr val="FFFFFF"/>
                </a:solidFill>
                <a:hlinkClick r:id="rId5"/>
              </a:rPr>
              <a:t>www.linkedin.com/in/mathieujanin</a:t>
            </a:r>
            <a:endParaRPr lang="fr-FR" dirty="0" smtClean="0">
              <a:solidFill>
                <a:srgbClr val="FFFFFF"/>
              </a:solidFill>
            </a:endParaRPr>
          </a:p>
          <a:p>
            <a:r>
              <a:rPr lang="fr-FR" dirty="0" smtClean="0">
                <a:solidFill>
                  <a:srgbClr val="FFFFFF"/>
                </a:solidFill>
                <a:hlinkClick r:id="rId6"/>
              </a:rPr>
              <a:t>www.communicationromande.ch</a:t>
            </a:r>
            <a:endParaRPr lang="fr-FR" dirty="0" smtClean="0">
              <a:solidFill>
                <a:srgbClr val="FFFFFF"/>
              </a:solidFill>
            </a:endParaRPr>
          </a:p>
          <a:p>
            <a:endParaRPr lang="fr-FR" dirty="0"/>
          </a:p>
        </p:txBody>
      </p:sp>
    </p:spTree>
    <p:extLst>
      <p:ext uri="{BB962C8B-B14F-4D97-AF65-F5344CB8AC3E}">
        <p14:creationId xmlns:p14="http://schemas.microsoft.com/office/powerpoint/2010/main" val="263555387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0" y="2986344"/>
            <a:ext cx="9144000" cy="1261884"/>
          </a:xfrm>
          <a:prstGeom prst="rect">
            <a:avLst/>
          </a:prstGeom>
          <a:noFill/>
          <a:ln w="9525">
            <a:noFill/>
            <a:miter lim="800000"/>
            <a:headEnd/>
            <a:tailEnd/>
          </a:ln>
        </p:spPr>
        <p:txBody>
          <a:bodyPr wrap="square">
            <a:spAutoFit/>
          </a:bodyPr>
          <a:lstStyle/>
          <a:p>
            <a:pPr algn="ctr"/>
            <a:r>
              <a:rPr lang="fr-CH" sz="4800" b="1" dirty="0" smtClean="0">
                <a:solidFill>
                  <a:srgbClr val="FFFFFF"/>
                </a:solidFill>
              </a:rPr>
              <a:t>Merci</a:t>
            </a:r>
            <a:endParaRPr lang="fr-CH" sz="4800" b="1" dirty="0" smtClean="0">
              <a:solidFill>
                <a:srgbClr val="FFFFFF"/>
              </a:solidFill>
              <a:hlinkClick r:id="rId2"/>
            </a:endParaRPr>
          </a:p>
          <a:p>
            <a:pPr algn="r"/>
            <a:endParaRPr lang="fr-FR" sz="2800" b="1" dirty="0">
              <a:solidFill>
                <a:srgbClr val="5F5F5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theme/theme1.xml><?xml version="1.0" encoding="utf-8"?>
<a:theme xmlns:a="http://schemas.openxmlformats.org/drawingml/2006/main" name="Horizon">
  <a:themeElements>
    <a:clrScheme name="Horizon">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
      <a:majorFont>
        <a:latin typeface="Arial Narrow"/>
        <a:ea typeface=""/>
        <a:cs typeface=""/>
        <a:font script="Jpan" typeface="ＭＳ ゴシック"/>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ＭＳ ゴシック"/>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892</TotalTime>
  <Words>3726</Words>
  <Application>Microsoft Macintosh PowerPoint</Application>
  <PresentationFormat>Présentation à l'écran (4:3)</PresentationFormat>
  <Paragraphs>441</Paragraphs>
  <Slides>67</Slides>
  <Notes>2</Notes>
  <HiddenSlides>0</HiddenSlides>
  <MMClips>0</MMClips>
  <ScaleCrop>false</ScaleCrop>
  <HeadingPairs>
    <vt:vector size="4" baseType="variant">
      <vt:variant>
        <vt:lpstr>Thème</vt:lpstr>
      </vt:variant>
      <vt:variant>
        <vt:i4>1</vt:i4>
      </vt:variant>
      <vt:variant>
        <vt:lpstr>Titres des diapositives</vt:lpstr>
      </vt:variant>
      <vt:variant>
        <vt:i4>67</vt:i4>
      </vt:variant>
    </vt:vector>
  </HeadingPairs>
  <TitlesOfParts>
    <vt:vector size="68" baseType="lpstr">
      <vt:lpstr>Horizon</vt:lpstr>
      <vt:lpstr>Savoir communiquer avec les médias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Contact</vt:lpstr>
      <vt:lpstr>Présentation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Mathieu Janin</dc:creator>
  <cp:lastModifiedBy>Mathieu Janin</cp:lastModifiedBy>
  <cp:revision>98</cp:revision>
  <dcterms:created xsi:type="dcterms:W3CDTF">2008-01-28T06:49:21Z</dcterms:created>
  <dcterms:modified xsi:type="dcterms:W3CDTF">2010-12-02T12:53:18Z</dcterms:modified>
</cp:coreProperties>
</file>