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930" r:id="rId1"/>
  </p:sldMasterIdLst>
  <p:sldIdLst>
    <p:sldId id="256" r:id="rId2"/>
    <p:sldId id="261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9" d="100"/>
          <a:sy n="89" d="100"/>
        </p:scale>
        <p:origin x="-172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printerSettings" Target="printerSettings/printerSettings1.bin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31.05.11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H" smtClean="0"/>
              <a:t>Cliquez pour modifier le style des sous-titres du masque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fr-CH" smtClean="0"/>
              <a:t>Cliquez et modifiez le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44BA3-D011-B34B-A528-3AEF7E6779CD}" type="datetimeFigureOut">
              <a:rPr lang="fr-FR" smtClean="0"/>
              <a:pPr/>
              <a:t>31.05.11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C5B7-25AB-0648-8C1D-D25697407AD0}" type="slidenum">
              <a:rPr lang="fr-FR" smtClean="0"/>
              <a:pPr/>
              <a:t>‹#›</a:t>
            </a:fld>
            <a:endParaRPr lang="fr-FR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31.05.11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F16DE-A0D5-4438-950F-5B1E159C2C2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44BA3-D011-B34B-A528-3AEF7E6779CD}" type="datetimeFigureOut">
              <a:rPr lang="fr-FR" smtClean="0"/>
              <a:pPr/>
              <a:t>31.05.11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C5B7-25AB-0648-8C1D-D25697407AD0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44BA3-D011-B34B-A528-3AEF7E6779CD}" type="datetimeFigureOut">
              <a:rPr lang="fr-FR" smtClean="0"/>
              <a:pPr/>
              <a:t>31.05.11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C5B7-25AB-0648-8C1D-D25697407AD0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44BA3-D011-B34B-A528-3AEF7E6779CD}" type="datetimeFigureOut">
              <a:rPr lang="fr-FR" smtClean="0"/>
              <a:pPr/>
              <a:t>31.05.11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C5B7-25AB-0648-8C1D-D25697407AD0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44BA3-D011-B34B-A528-3AEF7E6779CD}" type="datetimeFigureOut">
              <a:rPr lang="fr-FR" smtClean="0"/>
              <a:pPr/>
              <a:t>31.05.11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C5B7-25AB-0648-8C1D-D25697407AD0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44BA3-D011-B34B-A528-3AEF7E6779CD}" type="datetimeFigureOut">
              <a:rPr lang="fr-FR" smtClean="0"/>
              <a:pPr/>
              <a:t>31.05.11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7D5FE-740C-46F5-801A-FA5477D971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H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44BA3-D011-B34B-A528-3AEF7E6779CD}" type="datetimeFigureOut">
              <a:rPr lang="fr-FR" smtClean="0"/>
              <a:pPr/>
              <a:t>31.05.11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C5B7-25AB-0648-8C1D-D25697407AD0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44BA3-D011-B34B-A528-3AEF7E6779CD}" type="datetimeFigureOut">
              <a:rPr lang="fr-FR" smtClean="0"/>
              <a:pPr/>
              <a:t>31.05.11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C5B7-25AB-0648-8C1D-D25697407AD0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44BA3-D011-B34B-A528-3AEF7E6779CD}" type="datetimeFigureOut">
              <a:rPr lang="fr-FR" smtClean="0"/>
              <a:pPr/>
              <a:t>31.05.11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9C5B7-25AB-0648-8C1D-D25697407AD0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fr-CH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ED344BA3-D011-B34B-A528-3AEF7E6779CD}" type="datetimeFigureOut">
              <a:rPr lang="fr-FR" smtClean="0"/>
              <a:pPr/>
              <a:t>31.05.11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F7D9C5B7-25AB-0648-8C1D-D25697407AD0}" type="slidenum">
              <a:rPr lang="fr-FR" smtClean="0"/>
              <a:pPr/>
              <a:t>‹#›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931" r:id="rId1"/>
    <p:sldLayoutId id="2147484932" r:id="rId2"/>
    <p:sldLayoutId id="2147484933" r:id="rId3"/>
    <p:sldLayoutId id="2147484934" r:id="rId4"/>
    <p:sldLayoutId id="2147484935" r:id="rId5"/>
    <p:sldLayoutId id="2147484936" r:id="rId6"/>
    <p:sldLayoutId id="2147484937" r:id="rId7"/>
    <p:sldLayoutId id="2147484938" r:id="rId8"/>
    <p:sldLayoutId id="2147484939" r:id="rId9"/>
    <p:sldLayoutId id="2147484940" r:id="rId10"/>
    <p:sldLayoutId id="214748494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Comment utiliser les médias sociaux, blogs, communiqués de presse, la vidéo en ligne et le marketing viral pour communiquer directement avec les acheteurs de produits et services</a:t>
            </a:r>
            <a:endParaRPr lang="fr-FR" dirty="0"/>
          </a:p>
        </p:txBody>
      </p:sp>
      <p:sp>
        <p:nvSpPr>
          <p:cNvPr id="3" name="Titr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Les nouvelles règles du marketing et des </a:t>
            </a:r>
            <a:r>
              <a:rPr lang="fr-FR" dirty="0" err="1" smtClean="0"/>
              <a:t>rp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941602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3591339" y="625475"/>
            <a:ext cx="5476461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fr-CH" sz="2200" b="1" dirty="0" smtClean="0">
                <a:solidFill>
                  <a:srgbClr val="FFFFFF"/>
                </a:solidFill>
              </a:rPr>
              <a:t>Intervenant</a:t>
            </a:r>
            <a:endParaRPr lang="fr-FR" sz="2200" b="1" dirty="0">
              <a:solidFill>
                <a:srgbClr val="FFFFFF"/>
              </a:solidFill>
            </a:endParaRPr>
          </a:p>
        </p:txBody>
      </p:sp>
      <p:sp>
        <p:nvSpPr>
          <p:cNvPr id="16387" name="Text Box 4"/>
          <p:cNvSpPr txBox="1">
            <a:spLocks noChangeArrowheads="1"/>
          </p:cNvSpPr>
          <p:nvPr/>
        </p:nvSpPr>
        <p:spPr bwMode="auto">
          <a:xfrm>
            <a:off x="2843213" y="1365662"/>
            <a:ext cx="6300787" cy="5269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90513" indent="-290513">
              <a:lnSpc>
                <a:spcPct val="105000"/>
              </a:lnSpc>
              <a:spcBef>
                <a:spcPct val="40000"/>
              </a:spcBef>
              <a:buClr>
                <a:srgbClr val="FF3300"/>
              </a:buClr>
              <a:buSzPct val="65000"/>
              <a:buFont typeface="Wingdings" pitchFamily="2" charset="2"/>
              <a:buNone/>
              <a:tabLst>
                <a:tab pos="384175" algn="l"/>
              </a:tabLst>
            </a:pPr>
            <a:r>
              <a:rPr lang="en-US" b="1" dirty="0" err="1"/>
              <a:t>Parcours</a:t>
            </a:r>
            <a:endParaRPr lang="en-US" b="1" dirty="0"/>
          </a:p>
          <a:p>
            <a:pPr marL="290513" indent="-290513">
              <a:lnSpc>
                <a:spcPct val="105000"/>
              </a:lnSpc>
              <a:spcBef>
                <a:spcPct val="4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tabLst>
                <a:tab pos="384175" algn="l"/>
              </a:tabLst>
            </a:pPr>
            <a:r>
              <a:rPr lang="en-US" dirty="0" err="1" smtClean="0"/>
              <a:t>Ancien</a:t>
            </a:r>
            <a:r>
              <a:rPr lang="en-US" dirty="0" smtClean="0"/>
              <a:t> </a:t>
            </a:r>
            <a:r>
              <a:rPr lang="en-US" dirty="0" err="1" smtClean="0"/>
              <a:t>directeur</a:t>
            </a:r>
            <a:r>
              <a:rPr lang="en-US" dirty="0" smtClean="0"/>
              <a:t> de la communication de British American Tobacco Switzerland</a:t>
            </a:r>
          </a:p>
          <a:p>
            <a:pPr marL="290513" indent="-290513">
              <a:lnSpc>
                <a:spcPct val="105000"/>
              </a:lnSpc>
              <a:spcBef>
                <a:spcPct val="4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tabLst>
                <a:tab pos="384175" algn="l"/>
              </a:tabLst>
            </a:pPr>
            <a:r>
              <a:rPr lang="en-US" dirty="0" err="1"/>
              <a:t>Ancien</a:t>
            </a:r>
            <a:r>
              <a:rPr lang="en-US" dirty="0"/>
              <a:t> </a:t>
            </a:r>
            <a:r>
              <a:rPr lang="en-US" dirty="0" err="1"/>
              <a:t>directeur</a:t>
            </a:r>
            <a:r>
              <a:rPr lang="en-US" dirty="0"/>
              <a:t> des relations </a:t>
            </a:r>
            <a:r>
              <a:rPr lang="en-US" dirty="0" err="1"/>
              <a:t>publiques</a:t>
            </a:r>
            <a:r>
              <a:rPr lang="en-US" dirty="0"/>
              <a:t> de sunrise</a:t>
            </a:r>
          </a:p>
          <a:p>
            <a:pPr marL="290513" indent="-290513">
              <a:lnSpc>
                <a:spcPct val="105000"/>
              </a:lnSpc>
              <a:spcBef>
                <a:spcPct val="4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tabLst>
                <a:tab pos="384175" algn="l"/>
              </a:tabLst>
            </a:pPr>
            <a:r>
              <a:rPr lang="en-US" dirty="0" smtClean="0"/>
              <a:t>Past </a:t>
            </a:r>
            <a:r>
              <a:rPr lang="en-US" dirty="0" err="1" smtClean="0"/>
              <a:t>Président</a:t>
            </a:r>
            <a:r>
              <a:rPr lang="en-US" dirty="0" smtClean="0"/>
              <a:t> </a:t>
            </a:r>
            <a:r>
              <a:rPr lang="en-US" dirty="0"/>
              <a:t>de la </a:t>
            </a:r>
            <a:r>
              <a:rPr lang="en-US" dirty="0" err="1"/>
              <a:t>Société</a:t>
            </a:r>
            <a:r>
              <a:rPr lang="en-US" dirty="0"/>
              <a:t> </a:t>
            </a:r>
            <a:r>
              <a:rPr lang="en-US" dirty="0" err="1"/>
              <a:t>Romande</a:t>
            </a:r>
            <a:r>
              <a:rPr lang="en-US" dirty="0"/>
              <a:t> de Relations </a:t>
            </a:r>
            <a:r>
              <a:rPr lang="en-US" dirty="0" err="1"/>
              <a:t>Publiques</a:t>
            </a:r>
            <a:endParaRPr lang="en-US" dirty="0"/>
          </a:p>
          <a:p>
            <a:pPr marL="290513" indent="-290513">
              <a:lnSpc>
                <a:spcPct val="105000"/>
              </a:lnSpc>
              <a:spcBef>
                <a:spcPct val="4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tabLst>
                <a:tab pos="384175" algn="l"/>
              </a:tabLst>
            </a:pPr>
            <a:r>
              <a:rPr lang="en-US" dirty="0" err="1" smtClean="0"/>
              <a:t>Ancien</a:t>
            </a:r>
            <a:r>
              <a:rPr lang="en-US" dirty="0" smtClean="0"/>
              <a:t> </a:t>
            </a:r>
            <a:r>
              <a:rPr lang="en-US" dirty="0" err="1" smtClean="0"/>
              <a:t>Membre</a:t>
            </a:r>
            <a:r>
              <a:rPr lang="en-US" dirty="0" smtClean="0"/>
              <a:t> </a:t>
            </a:r>
            <a:r>
              <a:rPr lang="en-US" dirty="0"/>
              <a:t>du </a:t>
            </a:r>
            <a:r>
              <a:rPr lang="en-US" dirty="0" err="1"/>
              <a:t>directoire</a:t>
            </a:r>
            <a:r>
              <a:rPr lang="en-US" dirty="0"/>
              <a:t> de </a:t>
            </a:r>
            <a:r>
              <a:rPr lang="en-US" dirty="0" smtClean="0"/>
              <a:t>PR Suisse</a:t>
            </a:r>
            <a:endParaRPr lang="en-US" dirty="0"/>
          </a:p>
          <a:p>
            <a:pPr marL="290513" indent="-290513">
              <a:lnSpc>
                <a:spcPct val="105000"/>
              </a:lnSpc>
              <a:spcBef>
                <a:spcPct val="4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tabLst>
                <a:tab pos="384175" algn="l"/>
              </a:tabLst>
            </a:pPr>
            <a:r>
              <a:rPr lang="en-US" dirty="0" err="1"/>
              <a:t>Membre</a:t>
            </a:r>
            <a:r>
              <a:rPr lang="en-US" dirty="0"/>
              <a:t> du </a:t>
            </a:r>
            <a:r>
              <a:rPr lang="en-US" dirty="0" err="1"/>
              <a:t>registre</a:t>
            </a:r>
            <a:r>
              <a:rPr lang="en-US" dirty="0"/>
              <a:t> </a:t>
            </a:r>
            <a:r>
              <a:rPr lang="en-US" dirty="0" err="1"/>
              <a:t>professionnel</a:t>
            </a:r>
            <a:r>
              <a:rPr lang="en-US" dirty="0"/>
              <a:t> de la SSRP</a:t>
            </a:r>
          </a:p>
          <a:p>
            <a:pPr marL="290513" indent="-290513">
              <a:lnSpc>
                <a:spcPct val="105000"/>
              </a:lnSpc>
              <a:spcBef>
                <a:spcPct val="4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tabLst>
                <a:tab pos="384175" algn="l"/>
              </a:tabLst>
            </a:pPr>
            <a:r>
              <a:rPr lang="en-US" dirty="0" err="1" smtClean="0"/>
              <a:t>Diplôme</a:t>
            </a:r>
            <a:r>
              <a:rPr lang="en-US" dirty="0" smtClean="0"/>
              <a:t> </a:t>
            </a:r>
            <a:r>
              <a:rPr lang="en-US" dirty="0" err="1"/>
              <a:t>fédéral</a:t>
            </a:r>
            <a:r>
              <a:rPr lang="en-US" dirty="0"/>
              <a:t> de </a:t>
            </a:r>
            <a:r>
              <a:rPr lang="en-US" dirty="0" err="1"/>
              <a:t>Conseil</a:t>
            </a:r>
            <a:r>
              <a:rPr lang="en-US" dirty="0"/>
              <a:t> en Communication</a:t>
            </a:r>
          </a:p>
          <a:p>
            <a:pPr marL="290513" indent="-290513">
              <a:lnSpc>
                <a:spcPct val="105000"/>
              </a:lnSpc>
              <a:spcBef>
                <a:spcPct val="4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tabLst>
                <a:tab pos="384175" algn="l"/>
              </a:tabLst>
            </a:pPr>
            <a:r>
              <a:rPr lang="fr-CH" dirty="0"/>
              <a:t>Diplôme de Directeur de communication SAWI/SPRI</a:t>
            </a:r>
          </a:p>
          <a:p>
            <a:pPr marL="290513" indent="-290513">
              <a:lnSpc>
                <a:spcPct val="105000"/>
              </a:lnSpc>
              <a:spcBef>
                <a:spcPct val="4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tabLst>
                <a:tab pos="384175" algn="l"/>
              </a:tabLst>
            </a:pPr>
            <a:r>
              <a:rPr lang="fr-CH" dirty="0"/>
              <a:t>20 passés Outre-Sarine (éditeur, journaliste, consultant)</a:t>
            </a:r>
          </a:p>
          <a:p>
            <a:pPr marL="290513" indent="-290513">
              <a:lnSpc>
                <a:spcPct val="105000"/>
              </a:lnSpc>
              <a:spcBef>
                <a:spcPct val="4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tabLst>
                <a:tab pos="384175" algn="l"/>
              </a:tabLst>
            </a:pPr>
            <a:r>
              <a:rPr lang="fr-CH" dirty="0" smtClean="0"/>
              <a:t>Ancien expert </a:t>
            </a:r>
            <a:r>
              <a:rPr lang="fr-CH" dirty="0"/>
              <a:t>au brevet fédéral </a:t>
            </a:r>
            <a:r>
              <a:rPr lang="fr-CH" dirty="0" smtClean="0"/>
              <a:t>de spécialiste </a:t>
            </a:r>
            <a:r>
              <a:rPr lang="fr-CH" dirty="0"/>
              <a:t>RP</a:t>
            </a:r>
          </a:p>
          <a:p>
            <a:pPr marL="290513" indent="-290513">
              <a:lnSpc>
                <a:spcPct val="105000"/>
              </a:lnSpc>
              <a:spcBef>
                <a:spcPct val="4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tabLst>
                <a:tab pos="384175" algn="l"/>
              </a:tabLst>
            </a:pPr>
            <a:r>
              <a:rPr lang="fr-CH" dirty="0" smtClean="0"/>
              <a:t>Président du jury romand des</a:t>
            </a:r>
            <a:r>
              <a:rPr lang="fr-CH" dirty="0"/>
              <a:t> </a:t>
            </a:r>
            <a:r>
              <a:rPr lang="fr-CH" dirty="0" smtClean="0"/>
              <a:t>Swiss Award Corporate Communication</a:t>
            </a:r>
            <a:endParaRPr lang="fr-FR" dirty="0"/>
          </a:p>
        </p:txBody>
      </p:sp>
      <p:pic>
        <p:nvPicPr>
          <p:cNvPr id="2" name="Image 1" descr="mathieuverylow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804" y="402001"/>
            <a:ext cx="1946854" cy="245693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perspectiveHeroicExtremeRightFacing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173788195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Programme en 3 parties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fr-FR" dirty="0" smtClean="0"/>
              <a:t>Comment le web a changé les règles du marketing et des relations publiques</a:t>
            </a:r>
          </a:p>
          <a:p>
            <a:r>
              <a:rPr lang="fr-FR" dirty="0" smtClean="0"/>
              <a:t>La communication orientée web permet d’atteindre directement les acheteurs</a:t>
            </a:r>
          </a:p>
          <a:p>
            <a:r>
              <a:rPr lang="fr-FR" dirty="0" smtClean="0"/>
              <a:t>Plan d’action pour maîtriser le pouvoir des nouvelles règles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57509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1</a:t>
            </a:r>
            <a:r>
              <a:rPr lang="fr-FR" baseline="30000" dirty="0" smtClean="0"/>
              <a:t>ère</a:t>
            </a:r>
            <a:r>
              <a:rPr lang="fr-FR" dirty="0" smtClean="0"/>
              <a:t> partie: Nouvelles règles du marketing et des relations publiques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fr-FR" dirty="0" smtClean="0"/>
              <a:t>Les anciennes règles du marketing et des RP sont inefficaces dans le monde en ligne</a:t>
            </a:r>
          </a:p>
          <a:p>
            <a:r>
              <a:rPr lang="fr-FR" dirty="0" smtClean="0"/>
              <a:t>Découvrons les nouvelles règles du marketing et des relations publiques</a:t>
            </a:r>
          </a:p>
          <a:p>
            <a:r>
              <a:rPr lang="fr-FR" dirty="0" smtClean="0"/>
              <a:t>Comment atteindre directement les acheteurs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304815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2</a:t>
            </a:r>
            <a:r>
              <a:rPr lang="fr-FR" baseline="30000" dirty="0" smtClean="0"/>
              <a:t>e</a:t>
            </a:r>
            <a:r>
              <a:rPr lang="fr-FR" dirty="0" smtClean="0"/>
              <a:t> partie: Atteindre directement les acheteurs grâce au web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fr-FR" dirty="0" smtClean="0"/>
              <a:t>Les médias sociaux et vos cibles/parties prenantes</a:t>
            </a:r>
          </a:p>
          <a:p>
            <a:r>
              <a:rPr lang="fr-FR" dirty="0" smtClean="0"/>
              <a:t>Les blogs: engagez des milliers d’évangélistes à raconter votre histoire</a:t>
            </a:r>
          </a:p>
          <a:p>
            <a:r>
              <a:rPr lang="fr-FR" dirty="0" smtClean="0"/>
              <a:t>Utiliser l’audio et la vidéo pour augmenter votre visibilité</a:t>
            </a:r>
          </a:p>
          <a:p>
            <a:r>
              <a:rPr lang="fr-FR" dirty="0" smtClean="0"/>
              <a:t>Les nouvelles règles pour publier un communiqué de presse</a:t>
            </a:r>
          </a:p>
          <a:p>
            <a:r>
              <a:rPr lang="fr-FR" dirty="0" smtClean="0"/>
              <a:t>Le marketing viral: le web aide les audiences  à se passionner pour votre histoire</a:t>
            </a:r>
          </a:p>
          <a:p>
            <a:r>
              <a:rPr lang="fr-FR" dirty="0" smtClean="0"/>
              <a:t>Le site web et son contenu à valeur ajoutée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729396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3</a:t>
            </a:r>
            <a:r>
              <a:rPr lang="fr-FR" baseline="30000" dirty="0" smtClean="0"/>
              <a:t>e</a:t>
            </a:r>
            <a:r>
              <a:rPr lang="fr-FR" dirty="0" smtClean="0"/>
              <a:t> partie: le plan d’action pour maîtriser le pouvoir des nouvelles règles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dirty="0" smtClean="0"/>
              <a:t>Tu es ce que tu publies: Construction du plan marketing et RP 2.0</a:t>
            </a:r>
          </a:p>
          <a:p>
            <a:r>
              <a:rPr lang="fr-FR" dirty="0" smtClean="0"/>
              <a:t>Maîtriser la pensée en ligne pour positionner son organisation comme ressource de confiance</a:t>
            </a:r>
          </a:p>
          <a:p>
            <a:r>
              <a:rPr lang="fr-FR" dirty="0" smtClean="0"/>
              <a:t>Comment communiquer par écrit avec ses acheteurs</a:t>
            </a:r>
          </a:p>
          <a:p>
            <a:r>
              <a:rPr lang="fr-FR" dirty="0" smtClean="0"/>
              <a:t>Comment le contenu web influence le processus d’achat</a:t>
            </a:r>
          </a:p>
          <a:p>
            <a:r>
              <a:rPr lang="fr-FR" dirty="0" smtClean="0"/>
              <a:t>Aperçu des sites de réseautage et marketing</a:t>
            </a:r>
          </a:p>
          <a:p>
            <a:r>
              <a:rPr lang="fr-FR" dirty="0" err="1" smtClean="0"/>
              <a:t>Bloguer</a:t>
            </a:r>
            <a:r>
              <a:rPr lang="fr-FR" dirty="0" smtClean="0"/>
              <a:t> pour atteindre ses acheteurs</a:t>
            </a:r>
          </a:p>
          <a:p>
            <a:r>
              <a:rPr lang="fr-FR" dirty="0" smtClean="0"/>
              <a:t>Produire simplement ses vidéos et </a:t>
            </a:r>
            <a:r>
              <a:rPr lang="fr-FR" dirty="0" err="1" smtClean="0"/>
              <a:t>podcasts</a:t>
            </a:r>
            <a:r>
              <a:rPr lang="fr-FR" dirty="0" smtClean="0"/>
              <a:t> pour maximiser son impact</a:t>
            </a:r>
          </a:p>
          <a:p>
            <a:r>
              <a:rPr lang="fr-FR" dirty="0" smtClean="0"/>
              <a:t>Comment utiliser le communiqué de presse pour atteindre directement ses acheteurs</a:t>
            </a:r>
          </a:p>
          <a:p>
            <a:r>
              <a:rPr lang="fr-FR" dirty="0" smtClean="0"/>
              <a:t>La salle de presse virtuelle: votre vitrine n’est pas uniquement destinée aux médias</a:t>
            </a:r>
          </a:p>
          <a:p>
            <a:r>
              <a:rPr lang="fr-FR" dirty="0" smtClean="0"/>
              <a:t>Les nouvelles règles pour gagner l’attention des médias</a:t>
            </a:r>
          </a:p>
          <a:p>
            <a:r>
              <a:rPr lang="fr-FR" dirty="0" smtClean="0"/>
              <a:t>Le SEO (</a:t>
            </a:r>
            <a:r>
              <a:rPr lang="fr-FR" dirty="0" err="1" smtClean="0"/>
              <a:t>Search</a:t>
            </a:r>
            <a:r>
              <a:rPr lang="fr-FR" dirty="0" smtClean="0"/>
              <a:t> </a:t>
            </a:r>
            <a:r>
              <a:rPr lang="fr-FR" dirty="0" err="1" smtClean="0"/>
              <a:t>Engine</a:t>
            </a:r>
            <a:r>
              <a:rPr lang="fr-FR" dirty="0" smtClean="0"/>
              <a:t> Marketing)</a:t>
            </a:r>
          </a:p>
          <a:p>
            <a:r>
              <a:rPr lang="fr-FR" dirty="0" smtClean="0"/>
              <a:t>Allons-y!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48287318"/>
      </p:ext>
    </p:extLst>
  </p:cSld>
  <p:clrMapOvr>
    <a:masterClrMapping/>
  </p:clrMapOvr>
</p:sld>
</file>

<file path=ppt/theme/theme1.xml><?xml version="1.0" encoding="utf-8"?>
<a:theme xmlns:a="http://schemas.openxmlformats.org/drawingml/2006/main" name="draft Workshop_Personal Branding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ＭＳ ゴシック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ＭＳ ゴシック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draft Workshop_Personal Branding.thmx</Template>
  <TotalTime>27</TotalTime>
  <Words>392</Words>
  <Application>Microsoft Macintosh PowerPoint</Application>
  <PresentationFormat>Présentation à l'écran (4:3)</PresentationFormat>
  <Paragraphs>42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draft Workshop_Personal Branding</vt:lpstr>
      <vt:lpstr>Les nouvelles règles du marketing et des rp</vt:lpstr>
      <vt:lpstr>Présentation PowerPoint</vt:lpstr>
      <vt:lpstr>Programme en 3 parties</vt:lpstr>
      <vt:lpstr>1ère partie: Nouvelles règles du marketing et des relations publiques</vt:lpstr>
      <vt:lpstr>2e partie: Atteindre directement les acheteurs grâce au web</vt:lpstr>
      <vt:lpstr>3e partie: le plan d’action pour maîtriser le pouvoir des nouvelles règles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nouvelles règles du marketing et des rp</dc:title>
  <dc:creator>Mathieu Janin</dc:creator>
  <cp:lastModifiedBy>Mathieu Janin</cp:lastModifiedBy>
  <cp:revision>4</cp:revision>
  <dcterms:created xsi:type="dcterms:W3CDTF">2010-12-02T10:47:37Z</dcterms:created>
  <dcterms:modified xsi:type="dcterms:W3CDTF">2011-05-31T15:07:10Z</dcterms:modified>
</cp:coreProperties>
</file>